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1" r:id="rId3"/>
    <p:sldId id="273" r:id="rId4"/>
    <p:sldId id="258" r:id="rId5"/>
    <p:sldId id="268" r:id="rId6"/>
    <p:sldId id="274" r:id="rId7"/>
    <p:sldId id="276"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B2F"/>
    <a:srgbClr val="76B531"/>
    <a:srgbClr val="FF9900"/>
    <a:srgbClr val="A24A0E"/>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29" autoAdjust="0"/>
    <p:restoredTop sz="81450" autoAdjust="0"/>
  </p:normalViewPr>
  <p:slideViewPr>
    <p:cSldViewPr snapToGrid="0">
      <p:cViewPr varScale="1">
        <p:scale>
          <a:sx n="71" d="100"/>
          <a:sy n="71" d="100"/>
        </p:scale>
        <p:origin x="15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6B488-9DA5-4353-9494-AFB2CDBDCBE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2F98E97-1801-4E2D-883F-648730663DBE}">
      <dgm:prSet phldrT="[Text]"/>
      <dgm:spPr/>
      <dgm:t>
        <a:bodyPr/>
        <a:lstStyle/>
        <a:p>
          <a:r>
            <a:rPr lang="en-US" dirty="0" smtClean="0"/>
            <a:t>Registering</a:t>
          </a:r>
          <a:endParaRPr lang="en-US" dirty="0"/>
        </a:p>
      </dgm:t>
    </dgm:pt>
    <dgm:pt modelId="{B4BE8B0A-0185-4E49-9575-142B8714C4CF}" type="parTrans" cxnId="{52A4E12D-6651-499C-A88C-3529E117194E}">
      <dgm:prSet/>
      <dgm:spPr/>
      <dgm:t>
        <a:bodyPr/>
        <a:lstStyle/>
        <a:p>
          <a:endParaRPr lang="en-US"/>
        </a:p>
      </dgm:t>
    </dgm:pt>
    <dgm:pt modelId="{DA43D8DB-A371-40ED-A099-82A5FC487264}" type="sibTrans" cxnId="{52A4E12D-6651-499C-A88C-3529E117194E}">
      <dgm:prSet/>
      <dgm:spPr/>
      <dgm:t>
        <a:bodyPr/>
        <a:lstStyle/>
        <a:p>
          <a:endParaRPr lang="en-US"/>
        </a:p>
      </dgm:t>
    </dgm:pt>
    <dgm:pt modelId="{9223AEC3-505F-4BBA-97FD-8851E7EB6DE3}">
      <dgm:prSet phldrT="[Text]" custT="1"/>
      <dgm:spPr/>
      <dgm:t>
        <a:bodyPr/>
        <a:lstStyle/>
        <a:p>
          <a:r>
            <a:rPr lang="en-US" sz="1600" dirty="0" smtClean="0"/>
            <a:t>Registration sheet</a:t>
          </a:r>
          <a:endParaRPr lang="en-US" sz="1600" dirty="0"/>
        </a:p>
      </dgm:t>
    </dgm:pt>
    <dgm:pt modelId="{8A9F0B24-5F8C-44A6-B1CF-99639D7717B4}" type="parTrans" cxnId="{5C5EF362-871A-46E8-8F3C-D298F8CB14DD}">
      <dgm:prSet/>
      <dgm:spPr/>
      <dgm:t>
        <a:bodyPr/>
        <a:lstStyle/>
        <a:p>
          <a:endParaRPr lang="en-US"/>
        </a:p>
      </dgm:t>
    </dgm:pt>
    <dgm:pt modelId="{A2D84824-7AEE-4657-A086-E1B15E0BF8BB}" type="sibTrans" cxnId="{5C5EF362-871A-46E8-8F3C-D298F8CB14DD}">
      <dgm:prSet/>
      <dgm:spPr/>
      <dgm:t>
        <a:bodyPr/>
        <a:lstStyle/>
        <a:p>
          <a:endParaRPr lang="en-US"/>
        </a:p>
      </dgm:t>
    </dgm:pt>
    <dgm:pt modelId="{A1EA0AC5-2636-4E53-9D67-398F0099BABA}">
      <dgm:prSet phldrT="[Text]"/>
      <dgm:spPr/>
      <dgm:t>
        <a:bodyPr/>
        <a:lstStyle/>
        <a:p>
          <a:r>
            <a:rPr lang="en-US" dirty="0" smtClean="0"/>
            <a:t>Generating written exam</a:t>
          </a:r>
          <a:endParaRPr lang="en-US" dirty="0"/>
        </a:p>
      </dgm:t>
    </dgm:pt>
    <dgm:pt modelId="{49FDDC2D-6E23-4C67-979D-8C9187F03E5F}" type="parTrans" cxnId="{5CBD7BF6-49ED-4A0C-8226-6D76531FB7CD}">
      <dgm:prSet/>
      <dgm:spPr/>
      <dgm:t>
        <a:bodyPr/>
        <a:lstStyle/>
        <a:p>
          <a:endParaRPr lang="en-US"/>
        </a:p>
      </dgm:t>
    </dgm:pt>
    <dgm:pt modelId="{61AC8F23-94D7-4A36-9020-98D1B0B15726}" type="sibTrans" cxnId="{5CBD7BF6-49ED-4A0C-8226-6D76531FB7CD}">
      <dgm:prSet/>
      <dgm:spPr/>
      <dgm:t>
        <a:bodyPr/>
        <a:lstStyle/>
        <a:p>
          <a:endParaRPr lang="en-US"/>
        </a:p>
      </dgm:t>
    </dgm:pt>
    <dgm:pt modelId="{DE15A45D-7BF0-41F9-8B43-AE5741984BDA}">
      <dgm:prSet phldrT="[Text]" custT="1"/>
      <dgm:spPr>
        <a:solidFill>
          <a:srgbClr val="70AB2F">
            <a:alpha val="90000"/>
          </a:srgbClr>
        </a:solidFill>
        <a:ln>
          <a:solidFill>
            <a:schemeClr val="accent6">
              <a:lumMod val="50000"/>
              <a:alpha val="90000"/>
            </a:schemeClr>
          </a:solidFill>
        </a:ln>
      </dgm:spPr>
      <dgm:t>
        <a:bodyPr/>
        <a:lstStyle/>
        <a:p>
          <a:r>
            <a:rPr lang="en-US" sz="1600" b="1" dirty="0" smtClean="0">
              <a:solidFill>
                <a:schemeClr val="bg1"/>
              </a:solidFill>
            </a:rPr>
            <a:t>Random question generator</a:t>
          </a:r>
        </a:p>
      </dgm:t>
    </dgm:pt>
    <dgm:pt modelId="{42EE7E28-F9E7-4DFC-9552-BFD6F81E62E1}" type="parTrans" cxnId="{61DFEA90-4E3D-4636-AB08-A70EE98C67E1}">
      <dgm:prSet/>
      <dgm:spPr/>
      <dgm:t>
        <a:bodyPr/>
        <a:lstStyle/>
        <a:p>
          <a:endParaRPr lang="en-US"/>
        </a:p>
      </dgm:t>
    </dgm:pt>
    <dgm:pt modelId="{F2D04B97-02EC-48A3-B64D-CEB13850579E}" type="sibTrans" cxnId="{61DFEA90-4E3D-4636-AB08-A70EE98C67E1}">
      <dgm:prSet/>
      <dgm:spPr/>
      <dgm:t>
        <a:bodyPr/>
        <a:lstStyle/>
        <a:p>
          <a:endParaRPr lang="en-US"/>
        </a:p>
      </dgm:t>
    </dgm:pt>
    <dgm:pt modelId="{32964906-DBB9-4BD1-8FD8-5D383D44A8C4}">
      <dgm:prSet phldrT="[Text]"/>
      <dgm:spPr/>
      <dgm:t>
        <a:bodyPr/>
        <a:lstStyle/>
        <a:p>
          <a:r>
            <a:rPr lang="en-US" dirty="0" smtClean="0"/>
            <a:t>Conducting written exam</a:t>
          </a:r>
          <a:endParaRPr lang="en-US" dirty="0"/>
        </a:p>
      </dgm:t>
    </dgm:pt>
    <dgm:pt modelId="{F80CCF7E-0C49-4164-BDE8-7E21173E25DD}" type="parTrans" cxnId="{C7AE9232-50C3-4441-8196-93EBFF921A26}">
      <dgm:prSet/>
      <dgm:spPr/>
      <dgm:t>
        <a:bodyPr/>
        <a:lstStyle/>
        <a:p>
          <a:endParaRPr lang="en-US"/>
        </a:p>
      </dgm:t>
    </dgm:pt>
    <dgm:pt modelId="{0CE2A795-1FB4-406E-9BD0-DFABE1C2F1F4}" type="sibTrans" cxnId="{C7AE9232-50C3-4441-8196-93EBFF921A26}">
      <dgm:prSet/>
      <dgm:spPr/>
      <dgm:t>
        <a:bodyPr/>
        <a:lstStyle/>
        <a:p>
          <a:endParaRPr lang="en-US"/>
        </a:p>
      </dgm:t>
    </dgm:pt>
    <dgm:pt modelId="{0334B5D3-2E7E-4BD6-93F4-DE06FD41C631}">
      <dgm:prSet phldrT="[Text]" custT="1"/>
      <dgm:spPr/>
      <dgm:t>
        <a:bodyPr/>
        <a:lstStyle/>
        <a:p>
          <a:r>
            <a:rPr lang="en-US" sz="1600" dirty="0" smtClean="0"/>
            <a:t>Examination questions &amp; Examination response sheets</a:t>
          </a:r>
        </a:p>
      </dgm:t>
    </dgm:pt>
    <dgm:pt modelId="{2775A497-B091-4641-8D23-97AB46AC68F5}" type="parTrans" cxnId="{39A5BFC9-39A7-4600-BC0C-596A26E84C78}">
      <dgm:prSet/>
      <dgm:spPr/>
      <dgm:t>
        <a:bodyPr/>
        <a:lstStyle/>
        <a:p>
          <a:endParaRPr lang="en-US"/>
        </a:p>
      </dgm:t>
    </dgm:pt>
    <dgm:pt modelId="{E307F47E-07F8-442B-99F5-589C4E2BE989}" type="sibTrans" cxnId="{39A5BFC9-39A7-4600-BC0C-596A26E84C78}">
      <dgm:prSet/>
      <dgm:spPr/>
      <dgm:t>
        <a:bodyPr/>
        <a:lstStyle/>
        <a:p>
          <a:endParaRPr lang="en-US"/>
        </a:p>
      </dgm:t>
    </dgm:pt>
    <dgm:pt modelId="{8DEA34B7-FEB8-43F1-9B02-CCB07A742594}">
      <dgm:prSet phldrT="[Text]" custT="1"/>
      <dgm:spPr>
        <a:solidFill>
          <a:srgbClr val="70AB2F">
            <a:alpha val="89804"/>
          </a:srgbClr>
        </a:solidFill>
        <a:ln>
          <a:solidFill>
            <a:schemeClr val="accent6">
              <a:lumMod val="50000"/>
              <a:alpha val="90000"/>
            </a:schemeClr>
          </a:solidFill>
        </a:ln>
      </dgm:spPr>
      <dgm:t>
        <a:bodyPr/>
        <a:lstStyle/>
        <a:p>
          <a:r>
            <a:rPr lang="en-US" sz="1600" b="1" dirty="0" smtClean="0">
              <a:solidFill>
                <a:schemeClr val="bg1"/>
              </a:solidFill>
            </a:rPr>
            <a:t>Exam question code tracker</a:t>
          </a:r>
        </a:p>
      </dgm:t>
    </dgm:pt>
    <dgm:pt modelId="{10A27722-99A3-4112-A309-105F9D7533D1}" type="parTrans" cxnId="{F1C68061-BFDE-4FD7-8CC1-6C815E646987}">
      <dgm:prSet/>
      <dgm:spPr/>
      <dgm:t>
        <a:bodyPr/>
        <a:lstStyle/>
        <a:p>
          <a:endParaRPr lang="en-US"/>
        </a:p>
      </dgm:t>
    </dgm:pt>
    <dgm:pt modelId="{C3FCE83B-809C-4FBA-85A8-AD84A01259BA}" type="sibTrans" cxnId="{F1C68061-BFDE-4FD7-8CC1-6C815E646987}">
      <dgm:prSet/>
      <dgm:spPr/>
      <dgm:t>
        <a:bodyPr/>
        <a:lstStyle/>
        <a:p>
          <a:endParaRPr lang="en-US"/>
        </a:p>
      </dgm:t>
    </dgm:pt>
    <dgm:pt modelId="{49FE406E-B00C-47B6-879B-7A5A3BC5DA95}">
      <dgm:prSet phldrT="[Text]" custT="1"/>
      <dgm:spPr>
        <a:solidFill>
          <a:srgbClr val="70AB2F">
            <a:alpha val="90000"/>
          </a:srgbClr>
        </a:solidFill>
        <a:ln>
          <a:solidFill>
            <a:schemeClr val="accent6">
              <a:lumMod val="50000"/>
              <a:alpha val="90000"/>
            </a:schemeClr>
          </a:solidFill>
        </a:ln>
      </dgm:spPr>
      <dgm:t>
        <a:bodyPr/>
        <a:lstStyle/>
        <a:p>
          <a:r>
            <a:rPr lang="en-US" sz="1600" b="1" dirty="0" smtClean="0">
              <a:solidFill>
                <a:schemeClr val="bg1"/>
              </a:solidFill>
            </a:rPr>
            <a:t>Questions bank</a:t>
          </a:r>
        </a:p>
      </dgm:t>
    </dgm:pt>
    <dgm:pt modelId="{D73CA052-0D99-477A-B5F2-CE2E0C9DCC94}" type="parTrans" cxnId="{5A4AD33B-AA9C-4D2B-A44D-E2565B262367}">
      <dgm:prSet/>
      <dgm:spPr/>
      <dgm:t>
        <a:bodyPr/>
        <a:lstStyle/>
        <a:p>
          <a:endParaRPr lang="en-US"/>
        </a:p>
      </dgm:t>
    </dgm:pt>
    <dgm:pt modelId="{E92A68CF-1430-4E9E-A4A0-31493C8BC709}" type="sibTrans" cxnId="{5A4AD33B-AA9C-4D2B-A44D-E2565B262367}">
      <dgm:prSet/>
      <dgm:spPr/>
      <dgm:t>
        <a:bodyPr/>
        <a:lstStyle/>
        <a:p>
          <a:endParaRPr lang="en-US"/>
        </a:p>
      </dgm:t>
    </dgm:pt>
    <dgm:pt modelId="{A45FE1F9-4531-4B30-9A7D-5FE9786DF25E}">
      <dgm:prSet phldrT="[Text]"/>
      <dgm:spPr/>
      <dgm:t>
        <a:bodyPr/>
        <a:lstStyle/>
        <a:p>
          <a:r>
            <a:rPr lang="en-US" b="1" dirty="0" smtClean="0"/>
            <a:t>Steps</a:t>
          </a:r>
          <a:endParaRPr lang="en-US" b="1" dirty="0"/>
        </a:p>
      </dgm:t>
    </dgm:pt>
    <dgm:pt modelId="{7C44A91F-9681-4DB1-AE63-1ADD1CD2F35E}" type="parTrans" cxnId="{7445C5CE-9D38-4F56-BB1D-2768E8ABB553}">
      <dgm:prSet/>
      <dgm:spPr/>
      <dgm:t>
        <a:bodyPr/>
        <a:lstStyle/>
        <a:p>
          <a:endParaRPr lang="en-US"/>
        </a:p>
      </dgm:t>
    </dgm:pt>
    <dgm:pt modelId="{EB61F39D-5B78-4634-9289-597139F588B4}" type="sibTrans" cxnId="{7445C5CE-9D38-4F56-BB1D-2768E8ABB553}">
      <dgm:prSet/>
      <dgm:spPr/>
      <dgm:t>
        <a:bodyPr/>
        <a:lstStyle/>
        <a:p>
          <a:endParaRPr lang="en-US"/>
        </a:p>
      </dgm:t>
    </dgm:pt>
    <dgm:pt modelId="{7FC57CC0-475E-441B-8686-6B1D7FC78AAA}">
      <dgm:prSet phldrT="[Text]" custT="1"/>
      <dgm:spPr/>
      <dgm:t>
        <a:bodyPr/>
        <a:lstStyle/>
        <a:p>
          <a:r>
            <a:rPr lang="en-US" sz="1800" b="0" dirty="0" smtClean="0"/>
            <a:t>Document Tools</a:t>
          </a:r>
          <a:endParaRPr lang="en-US" sz="1800" b="0" dirty="0"/>
        </a:p>
      </dgm:t>
    </dgm:pt>
    <dgm:pt modelId="{D5F84C25-CCF5-4D09-B272-331D0E608D72}" type="parTrans" cxnId="{99111A29-F7C9-4C25-8BD9-49BA77CF1F4D}">
      <dgm:prSet/>
      <dgm:spPr/>
      <dgm:t>
        <a:bodyPr/>
        <a:lstStyle/>
        <a:p>
          <a:endParaRPr lang="en-US"/>
        </a:p>
      </dgm:t>
    </dgm:pt>
    <dgm:pt modelId="{51868378-900F-4CC6-8D85-772BE6F23068}" type="sibTrans" cxnId="{99111A29-F7C9-4C25-8BD9-49BA77CF1F4D}">
      <dgm:prSet/>
      <dgm:spPr/>
      <dgm:t>
        <a:bodyPr/>
        <a:lstStyle/>
        <a:p>
          <a:endParaRPr lang="en-US"/>
        </a:p>
      </dgm:t>
    </dgm:pt>
    <dgm:pt modelId="{4B656F1F-62B8-4D34-9726-F4251277D8A4}">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600" b="1" dirty="0" smtClean="0">
              <a:solidFill>
                <a:schemeClr val="bg1"/>
              </a:solidFill>
            </a:rPr>
            <a:t>Excel spreadsheet or Certification Dashboard</a:t>
          </a:r>
          <a:endParaRPr lang="en-US" sz="1600" b="1" dirty="0">
            <a:solidFill>
              <a:schemeClr val="bg1"/>
            </a:solidFill>
          </a:endParaRPr>
        </a:p>
      </dgm:t>
    </dgm:pt>
    <dgm:pt modelId="{625789A9-6156-4E95-9BFF-D8930452C061}" type="parTrans" cxnId="{B967C516-7429-4F7A-98C0-8D22C16CBF0A}">
      <dgm:prSet/>
      <dgm:spPr/>
      <dgm:t>
        <a:bodyPr/>
        <a:lstStyle/>
        <a:p>
          <a:endParaRPr lang="en-US"/>
        </a:p>
      </dgm:t>
    </dgm:pt>
    <dgm:pt modelId="{4FB1F2A7-04C5-4AF8-BEEA-956514649B65}" type="sibTrans" cxnId="{B967C516-7429-4F7A-98C0-8D22C16CBF0A}">
      <dgm:prSet/>
      <dgm:spPr/>
      <dgm:t>
        <a:bodyPr/>
        <a:lstStyle/>
        <a:p>
          <a:endParaRPr lang="en-US"/>
        </a:p>
      </dgm:t>
    </dgm:pt>
    <dgm:pt modelId="{027C0AC0-9FDC-4B88-AA1A-FD2CE30AE7D0}">
      <dgm:prSet custT="1"/>
      <dgm:spPr/>
      <dgm:t>
        <a:bodyPr/>
        <a:lstStyle/>
        <a:p>
          <a:r>
            <a:rPr lang="en-US" sz="1600" dirty="0" smtClean="0"/>
            <a:t>Written Examination Questions  &amp; Answer Key</a:t>
          </a:r>
        </a:p>
      </dgm:t>
    </dgm:pt>
    <dgm:pt modelId="{73AFDEEA-7550-4BB4-88B7-BAC098581B37}" type="parTrans" cxnId="{A91C3A8C-A399-441C-A691-64325E611655}">
      <dgm:prSet/>
      <dgm:spPr/>
      <dgm:t>
        <a:bodyPr/>
        <a:lstStyle/>
        <a:p>
          <a:endParaRPr lang="en-US"/>
        </a:p>
      </dgm:t>
    </dgm:pt>
    <dgm:pt modelId="{D3BC4670-1788-42F6-B780-ED10F2EF0F3D}" type="sibTrans" cxnId="{A91C3A8C-A399-441C-A691-64325E611655}">
      <dgm:prSet/>
      <dgm:spPr/>
      <dgm:t>
        <a:bodyPr/>
        <a:lstStyle/>
        <a:p>
          <a:endParaRPr lang="en-US"/>
        </a:p>
      </dgm:t>
    </dgm:pt>
    <dgm:pt modelId="{3F879044-7583-4A3A-82D8-5EA109D7AA61}">
      <dgm:prSet custT="1"/>
      <dgm:spPr/>
      <dgm:t>
        <a:bodyPr/>
        <a:lstStyle/>
        <a:p>
          <a:r>
            <a:rPr lang="en-US" sz="1600" dirty="0" smtClean="0"/>
            <a:t>Competency panel (5-6 DTS specimens)</a:t>
          </a:r>
        </a:p>
      </dgm:t>
    </dgm:pt>
    <dgm:pt modelId="{78251C96-96A1-49DD-AFCF-DEB6991C0001}" type="parTrans" cxnId="{808DADB0-C2A2-4678-B466-D9BF4EE1D573}">
      <dgm:prSet/>
      <dgm:spPr/>
      <dgm:t>
        <a:bodyPr/>
        <a:lstStyle/>
        <a:p>
          <a:endParaRPr lang="en-US"/>
        </a:p>
      </dgm:t>
    </dgm:pt>
    <dgm:pt modelId="{67A58D8F-69ED-409C-B8DF-C55D37AD2B02}" type="sibTrans" cxnId="{808DADB0-C2A2-4678-B466-D9BF4EE1D573}">
      <dgm:prSet/>
      <dgm:spPr/>
      <dgm:t>
        <a:bodyPr/>
        <a:lstStyle/>
        <a:p>
          <a:endParaRPr lang="en-US"/>
        </a:p>
      </dgm:t>
    </dgm:pt>
    <dgm:pt modelId="{225520E4-4F00-4B6F-808C-9EB6BC1436C5}">
      <dgm:prSet custT="1"/>
      <dgm:spPr/>
      <dgm:t>
        <a:bodyPr/>
        <a:lstStyle/>
        <a:p>
          <a:r>
            <a:rPr lang="en-US" sz="1600" dirty="0" smtClean="0"/>
            <a:t>Practical Examination Result Form</a:t>
          </a:r>
        </a:p>
      </dgm:t>
    </dgm:pt>
    <dgm:pt modelId="{7D6CA4EE-C84F-4BBF-93C9-A9DAFC988D3F}" type="parTrans" cxnId="{4E268434-E0C1-4FCF-AF6E-D92FBAB0947E}">
      <dgm:prSet/>
      <dgm:spPr/>
      <dgm:t>
        <a:bodyPr/>
        <a:lstStyle/>
        <a:p>
          <a:endParaRPr lang="en-US"/>
        </a:p>
      </dgm:t>
    </dgm:pt>
    <dgm:pt modelId="{8D15F409-959D-49BD-B543-FEA58D92BF2A}" type="sibTrans" cxnId="{4E268434-E0C1-4FCF-AF6E-D92FBAB0947E}">
      <dgm:prSet/>
      <dgm:spPr/>
      <dgm:t>
        <a:bodyPr/>
        <a:lstStyle/>
        <a:p>
          <a:endParaRPr lang="en-US"/>
        </a:p>
      </dgm:t>
    </dgm:pt>
    <dgm:pt modelId="{95600927-7997-4204-981D-BE30DD8A066D}">
      <dgm:prSet custT="1"/>
      <dgm:spPr/>
      <dgm:t>
        <a:bodyPr/>
        <a:lstStyle/>
        <a:p>
          <a:r>
            <a:rPr lang="en-US" sz="1600" dirty="0" smtClean="0"/>
            <a:t>Direct observation checklist</a:t>
          </a:r>
        </a:p>
      </dgm:t>
    </dgm:pt>
    <dgm:pt modelId="{BD87EBD6-0918-4027-8970-632E259CC109}" type="parTrans" cxnId="{1FE421B1-96B7-4FA1-A88E-F025C111C7CF}">
      <dgm:prSet/>
      <dgm:spPr/>
      <dgm:t>
        <a:bodyPr/>
        <a:lstStyle/>
        <a:p>
          <a:endParaRPr lang="en-US"/>
        </a:p>
      </dgm:t>
    </dgm:pt>
    <dgm:pt modelId="{29F3E0C2-511B-4F00-A7F4-D8215A016885}" type="sibTrans" cxnId="{1FE421B1-96B7-4FA1-A88E-F025C111C7CF}">
      <dgm:prSet/>
      <dgm:spPr/>
      <dgm:t>
        <a:bodyPr/>
        <a:lstStyle/>
        <a:p>
          <a:endParaRPr lang="en-US"/>
        </a:p>
      </dgm:t>
    </dgm:pt>
    <dgm:pt modelId="{89BCD6D3-3BE4-45A6-8850-C1AD2EF8B047}">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600" b="1" smtClean="0">
              <a:solidFill>
                <a:schemeClr val="bg1"/>
              </a:solidFill>
            </a:rPr>
            <a:t>Excel spreadsheet or Certification Dashboard</a:t>
          </a:r>
          <a:endParaRPr lang="en-US" sz="1600" b="1" dirty="0" smtClean="0">
            <a:solidFill>
              <a:schemeClr val="bg1"/>
            </a:solidFill>
          </a:endParaRPr>
        </a:p>
      </dgm:t>
    </dgm:pt>
    <dgm:pt modelId="{0151BCA9-08B7-402F-AB93-CFAF224FD6AD}" type="parTrans" cxnId="{5E12ABF5-DD31-41CD-AA14-5CB41EA0EFDE}">
      <dgm:prSet/>
      <dgm:spPr/>
      <dgm:t>
        <a:bodyPr/>
        <a:lstStyle/>
        <a:p>
          <a:endParaRPr lang="en-US"/>
        </a:p>
      </dgm:t>
    </dgm:pt>
    <dgm:pt modelId="{471ACFF0-62AF-4C33-9174-99396702C7C4}" type="sibTrans" cxnId="{5E12ABF5-DD31-41CD-AA14-5CB41EA0EFDE}">
      <dgm:prSet/>
      <dgm:spPr/>
      <dgm:t>
        <a:bodyPr/>
        <a:lstStyle/>
        <a:p>
          <a:endParaRPr lang="en-US"/>
        </a:p>
      </dgm:t>
    </dgm:pt>
    <dgm:pt modelId="{28558B59-B628-44DC-BCB1-7572415388B2}">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600" b="1" dirty="0" smtClean="0">
              <a:solidFill>
                <a:schemeClr val="bg1"/>
              </a:solidFill>
            </a:rPr>
            <a:t>Excel spreadsheet or Certification Dashboard</a:t>
          </a:r>
        </a:p>
      </dgm:t>
    </dgm:pt>
    <dgm:pt modelId="{77DC81F5-2B37-4842-B449-1B213419E5AD}" type="parTrans" cxnId="{7A75271E-C237-43E7-A3E7-4DC81B81FEBA}">
      <dgm:prSet/>
      <dgm:spPr/>
      <dgm:t>
        <a:bodyPr/>
        <a:lstStyle/>
        <a:p>
          <a:endParaRPr lang="en-US"/>
        </a:p>
      </dgm:t>
    </dgm:pt>
    <dgm:pt modelId="{B7B1A7C2-25FB-47DE-93AF-6148ADD5AF3B}" type="sibTrans" cxnId="{7A75271E-C237-43E7-A3E7-4DC81B81FEBA}">
      <dgm:prSet/>
      <dgm:spPr/>
      <dgm:t>
        <a:bodyPr/>
        <a:lstStyle/>
        <a:p>
          <a:endParaRPr lang="en-US"/>
        </a:p>
      </dgm:t>
    </dgm:pt>
    <dgm:pt modelId="{C980B71E-E529-4301-8FD4-D42B66833643}">
      <dgm:prSet/>
      <dgm:spPr/>
      <dgm:t>
        <a:bodyPr/>
        <a:lstStyle/>
        <a:p>
          <a:r>
            <a:rPr lang="en-US" dirty="0" smtClean="0"/>
            <a:t>Conducting practical exam</a:t>
          </a:r>
        </a:p>
      </dgm:t>
    </dgm:pt>
    <dgm:pt modelId="{5F09BBCF-A4C1-4C49-B5E6-70E60062FB18}" type="sibTrans" cxnId="{861F0B0C-6C5A-4810-A804-B35AE3178076}">
      <dgm:prSet/>
      <dgm:spPr/>
      <dgm:t>
        <a:bodyPr/>
        <a:lstStyle/>
        <a:p>
          <a:endParaRPr lang="en-US"/>
        </a:p>
      </dgm:t>
    </dgm:pt>
    <dgm:pt modelId="{9E7663E4-51D9-4603-B00B-4A788D249273}" type="parTrans" cxnId="{861F0B0C-6C5A-4810-A804-B35AE3178076}">
      <dgm:prSet/>
      <dgm:spPr/>
      <dgm:t>
        <a:bodyPr/>
        <a:lstStyle/>
        <a:p>
          <a:endParaRPr lang="en-US"/>
        </a:p>
      </dgm:t>
    </dgm:pt>
    <dgm:pt modelId="{1E556667-9CAB-4FC8-AD25-1E5D8B8ADE8D}">
      <dgm:prSet custT="1"/>
      <dgm:spPr>
        <a:solidFill>
          <a:srgbClr val="70AB2F">
            <a:alpha val="90000"/>
          </a:srgbClr>
        </a:solidFill>
        <a:ln>
          <a:solidFill>
            <a:schemeClr val="accent6">
              <a:lumMod val="50000"/>
              <a:alpha val="90000"/>
            </a:schemeClr>
          </a:solidFill>
        </a:ln>
      </dgm:spPr>
      <dgm:t>
        <a:bodyPr/>
        <a:lstStyle/>
        <a:p>
          <a:r>
            <a:rPr lang="en-US" sz="1600" b="1" dirty="0" smtClean="0">
              <a:solidFill>
                <a:schemeClr val="bg1"/>
              </a:solidFill>
            </a:rPr>
            <a:t>Siemens </a:t>
          </a:r>
          <a:r>
            <a:rPr lang="en-US" sz="1600" b="1" dirty="0" err="1" smtClean="0">
              <a:solidFill>
                <a:schemeClr val="bg1"/>
              </a:solidFill>
            </a:rPr>
            <a:t>PEPconnect</a:t>
          </a:r>
          <a:r>
            <a:rPr lang="en-US" sz="1600" b="1" dirty="0" smtClean="0">
              <a:solidFill>
                <a:schemeClr val="bg1"/>
              </a:solidFill>
            </a:rPr>
            <a:t> Competency assessment</a:t>
          </a:r>
        </a:p>
      </dgm:t>
    </dgm:pt>
    <dgm:pt modelId="{4C153079-1752-440F-9D27-EE5BDD511E4E}" type="parTrans" cxnId="{500F00E9-6C9F-440D-A55D-70030D51FE01}">
      <dgm:prSet/>
      <dgm:spPr/>
      <dgm:t>
        <a:bodyPr/>
        <a:lstStyle/>
        <a:p>
          <a:endParaRPr lang="en-US"/>
        </a:p>
      </dgm:t>
    </dgm:pt>
    <dgm:pt modelId="{2A0E5779-06AF-4786-A024-B0DD7CA1DB01}" type="sibTrans" cxnId="{500F00E9-6C9F-440D-A55D-70030D51FE01}">
      <dgm:prSet/>
      <dgm:spPr/>
      <dgm:t>
        <a:bodyPr/>
        <a:lstStyle/>
        <a:p>
          <a:endParaRPr lang="en-US"/>
        </a:p>
      </dgm:t>
    </dgm:pt>
    <dgm:pt modelId="{E2C1B281-F430-4E60-A888-811508143200}">
      <dgm:prSet phldrT="[Text]" custT="1"/>
      <dgm:spPr/>
      <dgm:t>
        <a:bodyPr/>
        <a:lstStyle/>
        <a:p>
          <a:r>
            <a:rPr lang="en-US" sz="1800" b="0" dirty="0" smtClean="0"/>
            <a:t>Managing the program</a:t>
          </a:r>
          <a:endParaRPr lang="en-US" sz="1800" b="0" dirty="0"/>
        </a:p>
      </dgm:t>
    </dgm:pt>
    <dgm:pt modelId="{2D1E31FE-B738-4F82-BDB4-DE7064126E65}" type="parTrans" cxnId="{CA55BA6F-83E9-4B4B-A99C-40A569A5018E}">
      <dgm:prSet/>
      <dgm:spPr/>
      <dgm:t>
        <a:bodyPr/>
        <a:lstStyle/>
        <a:p>
          <a:endParaRPr lang="en-US"/>
        </a:p>
      </dgm:t>
    </dgm:pt>
    <dgm:pt modelId="{161BA1CF-DEBB-447C-A484-476D5197341C}" type="sibTrans" cxnId="{CA55BA6F-83E9-4B4B-A99C-40A569A5018E}">
      <dgm:prSet/>
      <dgm:spPr/>
      <dgm:t>
        <a:bodyPr/>
        <a:lstStyle/>
        <a:p>
          <a:endParaRPr lang="en-US"/>
        </a:p>
      </dgm:t>
    </dgm:pt>
    <dgm:pt modelId="{FA46A300-710F-457F-8853-2910F70ECDEA}">
      <dgm:prSet phldrT="[Text]" custT="1"/>
      <dgm:spPr/>
      <dgm:t>
        <a:bodyPr/>
        <a:lstStyle/>
        <a:p>
          <a:r>
            <a:rPr lang="en-US" sz="1600" b="0" dirty="0" smtClean="0"/>
            <a:t>Certification SOPs &amp; tools</a:t>
          </a:r>
        </a:p>
      </dgm:t>
    </dgm:pt>
    <dgm:pt modelId="{81836A7A-3BD9-428D-8436-1506A2066F51}" type="parTrans" cxnId="{0136F7FA-C62B-499C-AD04-DA0C40B31526}">
      <dgm:prSet/>
      <dgm:spPr/>
      <dgm:t>
        <a:bodyPr/>
        <a:lstStyle/>
        <a:p>
          <a:endParaRPr lang="en-US"/>
        </a:p>
      </dgm:t>
    </dgm:pt>
    <dgm:pt modelId="{603DC2F1-585B-4B79-B41F-56A97DE7E89B}" type="sibTrans" cxnId="{0136F7FA-C62B-499C-AD04-DA0C40B31526}">
      <dgm:prSet/>
      <dgm:spPr/>
      <dgm:t>
        <a:bodyPr/>
        <a:lstStyle/>
        <a:p>
          <a:endParaRPr lang="en-US"/>
        </a:p>
      </dgm:t>
    </dgm:pt>
    <dgm:pt modelId="{9C30C798-DEF6-44CC-BF7B-6DAC9A5826E4}">
      <dgm:prSet phldrT="[Text]" custT="1"/>
      <dgm:spPr>
        <a:solidFill>
          <a:srgbClr val="70AB2F">
            <a:alpha val="90000"/>
          </a:srgbClr>
        </a:solidFill>
        <a:ln>
          <a:solidFill>
            <a:schemeClr val="accent6">
              <a:lumMod val="50000"/>
              <a:alpha val="90000"/>
            </a:schemeClr>
          </a:solidFill>
        </a:ln>
      </dgm:spPr>
      <dgm:t>
        <a:bodyPr/>
        <a:lstStyle/>
        <a:p>
          <a:r>
            <a:rPr lang="en-US" sz="1600" b="1" dirty="0" smtClean="0">
              <a:solidFill>
                <a:schemeClr val="bg1"/>
              </a:solidFill>
            </a:rPr>
            <a:t>Data Entry Databases</a:t>
          </a:r>
        </a:p>
      </dgm:t>
    </dgm:pt>
    <dgm:pt modelId="{9E550990-1ECF-4655-B865-C812A49B394F}" type="parTrans" cxnId="{5AC25C23-725E-4DFD-92F4-E026AD58F07C}">
      <dgm:prSet/>
      <dgm:spPr/>
      <dgm:t>
        <a:bodyPr/>
        <a:lstStyle/>
        <a:p>
          <a:endParaRPr lang="en-US"/>
        </a:p>
      </dgm:t>
    </dgm:pt>
    <dgm:pt modelId="{76C3C788-FD3C-4EB0-BDA3-889BD0522DDE}" type="sibTrans" cxnId="{5AC25C23-725E-4DFD-92F4-E026AD58F07C}">
      <dgm:prSet/>
      <dgm:spPr/>
      <dgm:t>
        <a:bodyPr/>
        <a:lstStyle/>
        <a:p>
          <a:endParaRPr lang="en-US"/>
        </a:p>
      </dgm:t>
    </dgm:pt>
    <dgm:pt modelId="{35F186F3-24EB-4FEA-97B8-007435F78D10}">
      <dgm:prSet phldrT="[Text]" custT="1"/>
      <dgm:spPr>
        <a:solidFill>
          <a:srgbClr val="70AB2F">
            <a:alpha val="90000"/>
          </a:srgbClr>
        </a:solidFill>
        <a:ln>
          <a:solidFill>
            <a:schemeClr val="accent6">
              <a:lumMod val="50000"/>
              <a:alpha val="90000"/>
            </a:schemeClr>
          </a:solidFill>
        </a:ln>
      </dgm:spPr>
      <dgm:t>
        <a:bodyPr/>
        <a:lstStyle/>
        <a:p>
          <a:r>
            <a:rPr lang="en-US" sz="1600" b="1" dirty="0" smtClean="0">
              <a:solidFill>
                <a:schemeClr val="bg1"/>
              </a:solidFill>
            </a:rPr>
            <a:t>Siemens </a:t>
          </a:r>
          <a:r>
            <a:rPr lang="en-US" sz="1600" b="1" dirty="0" err="1" smtClean="0">
              <a:solidFill>
                <a:schemeClr val="bg1"/>
              </a:solidFill>
            </a:rPr>
            <a:t>PEPconnect</a:t>
          </a:r>
          <a:endParaRPr lang="en-US" sz="1600" b="1" dirty="0" smtClean="0">
            <a:solidFill>
              <a:schemeClr val="bg1"/>
            </a:solidFill>
          </a:endParaRPr>
        </a:p>
      </dgm:t>
    </dgm:pt>
    <dgm:pt modelId="{3EBAE6FE-2C9F-46B0-9A45-2FDAE3215A29}" type="parTrans" cxnId="{764D88ED-84F4-4C5A-A0A5-E7063240F962}">
      <dgm:prSet/>
      <dgm:spPr/>
      <dgm:t>
        <a:bodyPr/>
        <a:lstStyle/>
        <a:p>
          <a:endParaRPr lang="en-US"/>
        </a:p>
      </dgm:t>
    </dgm:pt>
    <dgm:pt modelId="{19B67CAD-9C87-4C9A-A574-B6D8B2DC03B3}" type="sibTrans" cxnId="{764D88ED-84F4-4C5A-A0A5-E7063240F962}">
      <dgm:prSet/>
      <dgm:spPr/>
      <dgm:t>
        <a:bodyPr/>
        <a:lstStyle/>
        <a:p>
          <a:endParaRPr lang="en-US"/>
        </a:p>
      </dgm:t>
    </dgm:pt>
    <dgm:pt modelId="{D68E85E5-B7F4-4FC1-A70B-60177A02B535}">
      <dgm:prSet phldrT="[Text]" custT="1"/>
      <dgm:spPr>
        <a:solidFill>
          <a:srgbClr val="70AB2F">
            <a:alpha val="90000"/>
          </a:srgbClr>
        </a:solidFill>
        <a:ln>
          <a:solidFill>
            <a:schemeClr val="accent6">
              <a:lumMod val="50000"/>
              <a:alpha val="90000"/>
            </a:schemeClr>
          </a:solidFill>
        </a:ln>
      </dgm:spPr>
      <dgm:t>
        <a:bodyPr/>
        <a:lstStyle/>
        <a:p>
          <a:r>
            <a:rPr lang="en-US" sz="1600" b="1" dirty="0" smtClean="0">
              <a:solidFill>
                <a:schemeClr val="bg1"/>
              </a:solidFill>
            </a:rPr>
            <a:t>Certification server</a:t>
          </a:r>
        </a:p>
      </dgm:t>
    </dgm:pt>
    <dgm:pt modelId="{46B3DD8F-75D6-4E7A-9FFC-5DC497DFD933}" type="parTrans" cxnId="{262FB71F-FC4D-4311-8364-EE9DE5E461C7}">
      <dgm:prSet/>
      <dgm:spPr/>
      <dgm:t>
        <a:bodyPr/>
        <a:lstStyle/>
        <a:p>
          <a:endParaRPr lang="en-US"/>
        </a:p>
      </dgm:t>
    </dgm:pt>
    <dgm:pt modelId="{6DE8F836-49D7-4192-A14E-DFA433F70D51}" type="sibTrans" cxnId="{262FB71F-FC4D-4311-8364-EE9DE5E461C7}">
      <dgm:prSet/>
      <dgm:spPr/>
      <dgm:t>
        <a:bodyPr/>
        <a:lstStyle/>
        <a:p>
          <a:endParaRPr lang="en-US"/>
        </a:p>
      </dgm:t>
    </dgm:pt>
    <dgm:pt modelId="{5C03232E-E47F-4A4F-885C-D04C561233D0}">
      <dgm:prSet phldrT="[Text]" custT="1"/>
      <dgm:spPr>
        <a:solidFill>
          <a:srgbClr val="70AB2F">
            <a:alpha val="90000"/>
          </a:srgbClr>
        </a:solidFill>
        <a:ln>
          <a:solidFill>
            <a:schemeClr val="accent6">
              <a:lumMod val="50000"/>
              <a:alpha val="90000"/>
            </a:schemeClr>
          </a:solidFill>
        </a:ln>
      </dgm:spPr>
      <dgm:t>
        <a:bodyPr/>
        <a:lstStyle/>
        <a:p>
          <a:r>
            <a:rPr lang="en-US" sz="1800" b="1" dirty="0" err="1" smtClean="0">
              <a:solidFill>
                <a:schemeClr val="bg1"/>
              </a:solidFill>
            </a:rPr>
            <a:t>Informatic</a:t>
          </a:r>
          <a:r>
            <a:rPr lang="en-US" sz="1800" b="1" dirty="0" smtClean="0">
              <a:solidFill>
                <a:schemeClr val="bg1"/>
              </a:solidFill>
            </a:rPr>
            <a:t> Tools</a:t>
          </a:r>
          <a:endParaRPr lang="en-US" sz="1800" b="1" dirty="0">
            <a:solidFill>
              <a:schemeClr val="bg1"/>
            </a:solidFill>
          </a:endParaRPr>
        </a:p>
      </dgm:t>
    </dgm:pt>
    <dgm:pt modelId="{1BDFFC11-6B58-4AE9-9033-25627C94D000}" type="parTrans" cxnId="{09D9858A-1DB5-4F23-8330-291AECF59749}">
      <dgm:prSet/>
      <dgm:spPr/>
      <dgm:t>
        <a:bodyPr/>
        <a:lstStyle/>
        <a:p>
          <a:endParaRPr lang="en-US"/>
        </a:p>
      </dgm:t>
    </dgm:pt>
    <dgm:pt modelId="{C9F762E1-FF82-4797-8E17-10DDF9692C57}" type="sibTrans" cxnId="{09D9858A-1DB5-4F23-8330-291AECF59749}">
      <dgm:prSet/>
      <dgm:spPr/>
      <dgm:t>
        <a:bodyPr/>
        <a:lstStyle/>
        <a:p>
          <a:endParaRPr lang="en-US"/>
        </a:p>
      </dgm:t>
    </dgm:pt>
    <dgm:pt modelId="{865340E0-5F3E-4A74-9FDA-1333BEBC3CF4}" type="pres">
      <dgm:prSet presAssocID="{C8D6B488-9DA5-4353-9494-AFB2CDBDCBE8}" presName="Name0" presStyleCnt="0">
        <dgm:presLayoutVars>
          <dgm:chPref val="3"/>
          <dgm:dir/>
          <dgm:animLvl val="lvl"/>
          <dgm:resizeHandles/>
        </dgm:presLayoutVars>
      </dgm:prSet>
      <dgm:spPr/>
      <dgm:t>
        <a:bodyPr/>
        <a:lstStyle/>
        <a:p>
          <a:endParaRPr lang="en-US"/>
        </a:p>
      </dgm:t>
    </dgm:pt>
    <dgm:pt modelId="{1E055910-C884-4339-AC6A-50CD37703FCC}" type="pres">
      <dgm:prSet presAssocID="{A45FE1F9-4531-4B30-9A7D-5FE9786DF25E}" presName="horFlow" presStyleCnt="0"/>
      <dgm:spPr/>
    </dgm:pt>
    <dgm:pt modelId="{87ADA607-24AC-411D-BAD1-C7472FB2BA55}" type="pres">
      <dgm:prSet presAssocID="{A45FE1F9-4531-4B30-9A7D-5FE9786DF25E}" presName="bigChev" presStyleLbl="node1" presStyleIdx="0" presStyleCnt="6"/>
      <dgm:spPr/>
      <dgm:t>
        <a:bodyPr/>
        <a:lstStyle/>
        <a:p>
          <a:endParaRPr lang="en-US"/>
        </a:p>
      </dgm:t>
    </dgm:pt>
    <dgm:pt modelId="{9B824774-37CA-4864-B777-D6F0ABDA79CC}" type="pres">
      <dgm:prSet presAssocID="{D5F84C25-CCF5-4D09-B272-331D0E608D72}" presName="parTrans" presStyleCnt="0"/>
      <dgm:spPr/>
    </dgm:pt>
    <dgm:pt modelId="{814BCD52-F977-4847-B3BC-6EE4D616F8E4}" type="pres">
      <dgm:prSet presAssocID="{7FC57CC0-475E-441B-8686-6B1D7FC78AAA}" presName="node" presStyleLbl="alignAccFollowNode1" presStyleIdx="0" presStyleCnt="19" custScaleX="141310">
        <dgm:presLayoutVars>
          <dgm:bulletEnabled val="1"/>
        </dgm:presLayoutVars>
      </dgm:prSet>
      <dgm:spPr/>
      <dgm:t>
        <a:bodyPr/>
        <a:lstStyle/>
        <a:p>
          <a:endParaRPr lang="en-US"/>
        </a:p>
      </dgm:t>
    </dgm:pt>
    <dgm:pt modelId="{0F8D02AB-93A9-4970-9FB5-80EF102656CA}" type="pres">
      <dgm:prSet presAssocID="{51868378-900F-4CC6-8D85-772BE6F23068}" presName="sibTrans" presStyleCnt="0"/>
      <dgm:spPr/>
    </dgm:pt>
    <dgm:pt modelId="{DA6E9478-116F-4D4E-9204-6EB83694ABD4}" type="pres">
      <dgm:prSet presAssocID="{5C03232E-E47F-4A4F-885C-D04C561233D0}" presName="node" presStyleLbl="alignAccFollowNode1" presStyleIdx="1" presStyleCnt="19">
        <dgm:presLayoutVars>
          <dgm:bulletEnabled val="1"/>
        </dgm:presLayoutVars>
      </dgm:prSet>
      <dgm:spPr/>
      <dgm:t>
        <a:bodyPr/>
        <a:lstStyle/>
        <a:p>
          <a:endParaRPr lang="en-US"/>
        </a:p>
      </dgm:t>
    </dgm:pt>
    <dgm:pt modelId="{D3ABF9F6-FE4E-4545-B08D-2BDA74A02A01}" type="pres">
      <dgm:prSet presAssocID="{A45FE1F9-4531-4B30-9A7D-5FE9786DF25E}" presName="vSp" presStyleCnt="0"/>
      <dgm:spPr/>
    </dgm:pt>
    <dgm:pt modelId="{4DA00477-CB6A-4602-AEE2-7DDAD9BDB304}" type="pres">
      <dgm:prSet presAssocID="{E2C1B281-F430-4E60-A888-811508143200}" presName="horFlow" presStyleCnt="0"/>
      <dgm:spPr/>
    </dgm:pt>
    <dgm:pt modelId="{CEF4717B-0149-4624-8AFE-FF39EBA3503B}" type="pres">
      <dgm:prSet presAssocID="{E2C1B281-F430-4E60-A888-811508143200}" presName="bigChev" presStyleLbl="node1" presStyleIdx="1" presStyleCnt="6"/>
      <dgm:spPr/>
      <dgm:t>
        <a:bodyPr/>
        <a:lstStyle/>
        <a:p>
          <a:endParaRPr lang="en-US"/>
        </a:p>
      </dgm:t>
    </dgm:pt>
    <dgm:pt modelId="{DA3B6126-EC6D-46D9-998F-FF857FFC0BAD}" type="pres">
      <dgm:prSet presAssocID="{81836A7A-3BD9-428D-8436-1506A2066F51}" presName="parTrans" presStyleCnt="0"/>
      <dgm:spPr/>
    </dgm:pt>
    <dgm:pt modelId="{1AEA29D5-49B4-482A-B630-EDF539BC0E12}" type="pres">
      <dgm:prSet presAssocID="{FA46A300-710F-457F-8853-2910F70ECDEA}" presName="node" presStyleLbl="alignAccFollowNode1" presStyleIdx="2" presStyleCnt="19" custScaleX="137200">
        <dgm:presLayoutVars>
          <dgm:bulletEnabled val="1"/>
        </dgm:presLayoutVars>
      </dgm:prSet>
      <dgm:spPr/>
      <dgm:t>
        <a:bodyPr/>
        <a:lstStyle/>
        <a:p>
          <a:endParaRPr lang="en-US"/>
        </a:p>
      </dgm:t>
    </dgm:pt>
    <dgm:pt modelId="{64CF2253-A9E8-4F0B-9C77-DE69919A37EC}" type="pres">
      <dgm:prSet presAssocID="{603DC2F1-585B-4B79-B41F-56A97DE7E89B}" presName="sibTrans" presStyleCnt="0"/>
      <dgm:spPr/>
    </dgm:pt>
    <dgm:pt modelId="{C739F303-47E9-4E01-8628-56539BFA0F29}" type="pres">
      <dgm:prSet presAssocID="{9C30C798-DEF6-44CC-BF7B-6DAC9A5826E4}" presName="node" presStyleLbl="alignAccFollowNode1" presStyleIdx="3" presStyleCnt="19" custScaleX="143481">
        <dgm:presLayoutVars>
          <dgm:bulletEnabled val="1"/>
        </dgm:presLayoutVars>
      </dgm:prSet>
      <dgm:spPr/>
      <dgm:t>
        <a:bodyPr/>
        <a:lstStyle/>
        <a:p>
          <a:endParaRPr lang="en-US"/>
        </a:p>
      </dgm:t>
    </dgm:pt>
    <dgm:pt modelId="{A825165C-DAD4-42E3-B73B-8ADBFE43AE2A}" type="pres">
      <dgm:prSet presAssocID="{76C3C788-FD3C-4EB0-BDA3-889BD0522DDE}" presName="sibTrans" presStyleCnt="0"/>
      <dgm:spPr/>
    </dgm:pt>
    <dgm:pt modelId="{ABD99F2A-C9B0-4F6A-B6F6-9D130CC2BD25}" type="pres">
      <dgm:prSet presAssocID="{35F186F3-24EB-4FEA-97B8-007435F78D10}" presName="node" presStyleLbl="alignAccFollowNode1" presStyleIdx="4" presStyleCnt="19" custScaleX="131976" custScaleY="100979">
        <dgm:presLayoutVars>
          <dgm:bulletEnabled val="1"/>
        </dgm:presLayoutVars>
      </dgm:prSet>
      <dgm:spPr/>
      <dgm:t>
        <a:bodyPr/>
        <a:lstStyle/>
        <a:p>
          <a:endParaRPr lang="en-US"/>
        </a:p>
      </dgm:t>
    </dgm:pt>
    <dgm:pt modelId="{CA465A7D-7C11-4739-866B-BB8020576B0B}" type="pres">
      <dgm:prSet presAssocID="{19B67CAD-9C87-4C9A-A574-B6D8B2DC03B3}" presName="sibTrans" presStyleCnt="0"/>
      <dgm:spPr/>
    </dgm:pt>
    <dgm:pt modelId="{6BCC962D-B6D8-4CFD-8466-0931DED10265}" type="pres">
      <dgm:prSet presAssocID="{D68E85E5-B7F4-4FC1-A70B-60177A02B535}" presName="node" presStyleLbl="alignAccFollowNode1" presStyleIdx="5" presStyleCnt="19" custScaleX="137883">
        <dgm:presLayoutVars>
          <dgm:bulletEnabled val="1"/>
        </dgm:presLayoutVars>
      </dgm:prSet>
      <dgm:spPr/>
      <dgm:t>
        <a:bodyPr/>
        <a:lstStyle/>
        <a:p>
          <a:endParaRPr lang="en-US"/>
        </a:p>
      </dgm:t>
    </dgm:pt>
    <dgm:pt modelId="{70516B93-AD5E-4D9B-A90C-B6193627A087}" type="pres">
      <dgm:prSet presAssocID="{E2C1B281-F430-4E60-A888-811508143200}" presName="vSp" presStyleCnt="0"/>
      <dgm:spPr/>
    </dgm:pt>
    <dgm:pt modelId="{EF5A6B86-EFF8-4C8F-A5FB-FF127F42EBF5}" type="pres">
      <dgm:prSet presAssocID="{02F98E97-1801-4E2D-883F-648730663DBE}" presName="horFlow" presStyleCnt="0"/>
      <dgm:spPr/>
    </dgm:pt>
    <dgm:pt modelId="{6C8A70C8-11B3-492C-B715-0FFA4AF11B97}" type="pres">
      <dgm:prSet presAssocID="{02F98E97-1801-4E2D-883F-648730663DBE}" presName="bigChev" presStyleLbl="node1" presStyleIdx="2" presStyleCnt="6"/>
      <dgm:spPr/>
      <dgm:t>
        <a:bodyPr/>
        <a:lstStyle/>
        <a:p>
          <a:endParaRPr lang="en-US"/>
        </a:p>
      </dgm:t>
    </dgm:pt>
    <dgm:pt modelId="{C6EE1882-D01C-43C1-9704-B4580EDCAF40}" type="pres">
      <dgm:prSet presAssocID="{8A9F0B24-5F8C-44A6-B1CF-99639D7717B4}" presName="parTrans" presStyleCnt="0"/>
      <dgm:spPr/>
    </dgm:pt>
    <dgm:pt modelId="{2B604391-6BEB-4196-B2AB-F23EEF07A211}" type="pres">
      <dgm:prSet presAssocID="{9223AEC3-505F-4BBA-97FD-8851E7EB6DE3}" presName="node" presStyleLbl="alignAccFollowNode1" presStyleIdx="6" presStyleCnt="19" custScaleX="141310">
        <dgm:presLayoutVars>
          <dgm:bulletEnabled val="1"/>
        </dgm:presLayoutVars>
      </dgm:prSet>
      <dgm:spPr/>
      <dgm:t>
        <a:bodyPr/>
        <a:lstStyle/>
        <a:p>
          <a:endParaRPr lang="en-US"/>
        </a:p>
      </dgm:t>
    </dgm:pt>
    <dgm:pt modelId="{69352B4B-72E9-43B9-80DC-64B73F506603}" type="pres">
      <dgm:prSet presAssocID="{A2D84824-7AEE-4657-A086-E1B15E0BF8BB}" presName="sibTrans" presStyleCnt="0"/>
      <dgm:spPr/>
    </dgm:pt>
    <dgm:pt modelId="{16C3A447-6573-4286-B980-DE50FA2159B3}" type="pres">
      <dgm:prSet presAssocID="{4B656F1F-62B8-4D34-9726-F4251277D8A4}" presName="node" presStyleLbl="alignAccFollowNode1" presStyleIdx="7" presStyleCnt="19" custScaleX="141310">
        <dgm:presLayoutVars>
          <dgm:bulletEnabled val="1"/>
        </dgm:presLayoutVars>
      </dgm:prSet>
      <dgm:spPr/>
      <dgm:t>
        <a:bodyPr/>
        <a:lstStyle/>
        <a:p>
          <a:endParaRPr lang="en-US"/>
        </a:p>
      </dgm:t>
    </dgm:pt>
    <dgm:pt modelId="{F80743D9-0BFA-471F-B9FC-49DF7253FE10}" type="pres">
      <dgm:prSet presAssocID="{02F98E97-1801-4E2D-883F-648730663DBE}" presName="vSp" presStyleCnt="0"/>
      <dgm:spPr/>
    </dgm:pt>
    <dgm:pt modelId="{BF18BE23-0A07-4344-A647-9F4D70183638}" type="pres">
      <dgm:prSet presAssocID="{A1EA0AC5-2636-4E53-9D67-398F0099BABA}" presName="horFlow" presStyleCnt="0"/>
      <dgm:spPr/>
    </dgm:pt>
    <dgm:pt modelId="{AE2D3DE1-E76B-43CF-BBC5-ECA4D9ABC5A8}" type="pres">
      <dgm:prSet presAssocID="{A1EA0AC5-2636-4E53-9D67-398F0099BABA}" presName="bigChev" presStyleLbl="node1" presStyleIdx="3" presStyleCnt="6"/>
      <dgm:spPr/>
      <dgm:t>
        <a:bodyPr/>
        <a:lstStyle/>
        <a:p>
          <a:endParaRPr lang="en-US"/>
        </a:p>
      </dgm:t>
    </dgm:pt>
    <dgm:pt modelId="{44DDA3F9-CF7E-466A-999A-6FD0F2873EDC}" type="pres">
      <dgm:prSet presAssocID="{42EE7E28-F9E7-4DFC-9552-BFD6F81E62E1}" presName="parTrans" presStyleCnt="0"/>
      <dgm:spPr/>
    </dgm:pt>
    <dgm:pt modelId="{65B9FA39-77BD-4A37-8E89-681C1A78A75D}" type="pres">
      <dgm:prSet presAssocID="{DE15A45D-7BF0-41F9-8B43-AE5741984BDA}" presName="node" presStyleLbl="alignAccFollowNode1" presStyleIdx="8" presStyleCnt="19" custScaleX="141310">
        <dgm:presLayoutVars>
          <dgm:bulletEnabled val="1"/>
        </dgm:presLayoutVars>
      </dgm:prSet>
      <dgm:spPr/>
      <dgm:t>
        <a:bodyPr/>
        <a:lstStyle/>
        <a:p>
          <a:endParaRPr lang="en-US"/>
        </a:p>
      </dgm:t>
    </dgm:pt>
    <dgm:pt modelId="{A02F74AC-41E1-44A5-ABD9-499A2B194CD3}" type="pres">
      <dgm:prSet presAssocID="{F2D04B97-02EC-48A3-B64D-CEB13850579E}" presName="sibTrans" presStyleCnt="0"/>
      <dgm:spPr/>
    </dgm:pt>
    <dgm:pt modelId="{8B0CA289-06CA-4C56-A1F8-909E65ABF841}" type="pres">
      <dgm:prSet presAssocID="{8DEA34B7-FEB8-43F1-9B02-CCB07A742594}" presName="node" presStyleLbl="alignAccFollowNode1" presStyleIdx="9" presStyleCnt="19" custScaleX="141310">
        <dgm:presLayoutVars>
          <dgm:bulletEnabled val="1"/>
        </dgm:presLayoutVars>
      </dgm:prSet>
      <dgm:spPr/>
      <dgm:t>
        <a:bodyPr/>
        <a:lstStyle/>
        <a:p>
          <a:endParaRPr lang="en-US"/>
        </a:p>
      </dgm:t>
    </dgm:pt>
    <dgm:pt modelId="{B1748115-5DBB-4A49-8A73-45333B357BF5}" type="pres">
      <dgm:prSet presAssocID="{C3FCE83B-809C-4FBA-85A8-AD84A01259BA}" presName="sibTrans" presStyleCnt="0"/>
      <dgm:spPr/>
    </dgm:pt>
    <dgm:pt modelId="{1FB3D5CE-B7B4-44F9-89D6-6076265F08C5}" type="pres">
      <dgm:prSet presAssocID="{49FE406E-B00C-47B6-879B-7A5A3BC5DA95}" presName="node" presStyleLbl="alignAccFollowNode1" presStyleIdx="10" presStyleCnt="19" custScaleX="141310">
        <dgm:presLayoutVars>
          <dgm:bulletEnabled val="1"/>
        </dgm:presLayoutVars>
      </dgm:prSet>
      <dgm:spPr/>
      <dgm:t>
        <a:bodyPr/>
        <a:lstStyle/>
        <a:p>
          <a:endParaRPr lang="en-US"/>
        </a:p>
      </dgm:t>
    </dgm:pt>
    <dgm:pt modelId="{EC115804-A9C6-458E-84AC-4EDEC130F99F}" type="pres">
      <dgm:prSet presAssocID="{A1EA0AC5-2636-4E53-9D67-398F0099BABA}" presName="vSp" presStyleCnt="0"/>
      <dgm:spPr/>
    </dgm:pt>
    <dgm:pt modelId="{37C4384F-0A2D-4907-AE5F-338A37B87981}" type="pres">
      <dgm:prSet presAssocID="{32964906-DBB9-4BD1-8FD8-5D383D44A8C4}" presName="horFlow" presStyleCnt="0"/>
      <dgm:spPr/>
    </dgm:pt>
    <dgm:pt modelId="{B1208DD5-1143-481B-9E71-64F2E636B49B}" type="pres">
      <dgm:prSet presAssocID="{32964906-DBB9-4BD1-8FD8-5D383D44A8C4}" presName="bigChev" presStyleLbl="node1" presStyleIdx="4" presStyleCnt="6"/>
      <dgm:spPr/>
      <dgm:t>
        <a:bodyPr/>
        <a:lstStyle/>
        <a:p>
          <a:endParaRPr lang="en-US"/>
        </a:p>
      </dgm:t>
    </dgm:pt>
    <dgm:pt modelId="{50760D65-06E1-43DA-BF7D-9FFD3617278B}" type="pres">
      <dgm:prSet presAssocID="{2775A497-B091-4641-8D23-97AB46AC68F5}" presName="parTrans" presStyleCnt="0"/>
      <dgm:spPr/>
    </dgm:pt>
    <dgm:pt modelId="{A4D7B55D-D823-4C50-98A9-E2A80BD60D48}" type="pres">
      <dgm:prSet presAssocID="{0334B5D3-2E7E-4BD6-93F4-DE06FD41C631}" presName="node" presStyleLbl="alignAccFollowNode1" presStyleIdx="11" presStyleCnt="19" custScaleX="141310">
        <dgm:presLayoutVars>
          <dgm:bulletEnabled val="1"/>
        </dgm:presLayoutVars>
      </dgm:prSet>
      <dgm:spPr/>
      <dgm:t>
        <a:bodyPr/>
        <a:lstStyle/>
        <a:p>
          <a:endParaRPr lang="en-US"/>
        </a:p>
      </dgm:t>
    </dgm:pt>
    <dgm:pt modelId="{0018A966-0A48-4CC5-8D9A-0C0313F4A108}" type="pres">
      <dgm:prSet presAssocID="{E307F47E-07F8-442B-99F5-589C4E2BE989}" presName="sibTrans" presStyleCnt="0"/>
      <dgm:spPr/>
    </dgm:pt>
    <dgm:pt modelId="{718AC4B6-8E6D-429E-9C9D-02B08D008626}" type="pres">
      <dgm:prSet presAssocID="{027C0AC0-9FDC-4B88-AA1A-FD2CE30AE7D0}" presName="node" presStyleLbl="alignAccFollowNode1" presStyleIdx="12" presStyleCnt="19" custScaleX="141310">
        <dgm:presLayoutVars>
          <dgm:bulletEnabled val="1"/>
        </dgm:presLayoutVars>
      </dgm:prSet>
      <dgm:spPr/>
      <dgm:t>
        <a:bodyPr/>
        <a:lstStyle/>
        <a:p>
          <a:endParaRPr lang="en-US"/>
        </a:p>
      </dgm:t>
    </dgm:pt>
    <dgm:pt modelId="{DA7CFFBB-257C-4D77-A41B-CBBC06F96774}" type="pres">
      <dgm:prSet presAssocID="{D3BC4670-1788-42F6-B780-ED10F2EF0F3D}" presName="sibTrans" presStyleCnt="0"/>
      <dgm:spPr/>
    </dgm:pt>
    <dgm:pt modelId="{2B300908-E51A-467F-B90A-EC5A59A0AD6B}" type="pres">
      <dgm:prSet presAssocID="{1E556667-9CAB-4FC8-AD25-1E5D8B8ADE8D}" presName="node" presStyleLbl="alignAccFollowNode1" presStyleIdx="13" presStyleCnt="19" custScaleX="141310">
        <dgm:presLayoutVars>
          <dgm:bulletEnabled val="1"/>
        </dgm:presLayoutVars>
      </dgm:prSet>
      <dgm:spPr/>
      <dgm:t>
        <a:bodyPr/>
        <a:lstStyle/>
        <a:p>
          <a:endParaRPr lang="en-US"/>
        </a:p>
      </dgm:t>
    </dgm:pt>
    <dgm:pt modelId="{ED552CCB-713F-4ADC-A66B-E032A6FEF70A}" type="pres">
      <dgm:prSet presAssocID="{2A0E5779-06AF-4786-A024-B0DD7CA1DB01}" presName="sibTrans" presStyleCnt="0"/>
      <dgm:spPr/>
    </dgm:pt>
    <dgm:pt modelId="{F177B5F8-9016-4011-90A1-8A2AFBD5474F}" type="pres">
      <dgm:prSet presAssocID="{28558B59-B628-44DC-BCB1-7572415388B2}" presName="node" presStyleLbl="alignAccFollowNode1" presStyleIdx="14" presStyleCnt="19" custScaleX="141310">
        <dgm:presLayoutVars>
          <dgm:bulletEnabled val="1"/>
        </dgm:presLayoutVars>
      </dgm:prSet>
      <dgm:spPr/>
      <dgm:t>
        <a:bodyPr/>
        <a:lstStyle/>
        <a:p>
          <a:endParaRPr lang="en-US"/>
        </a:p>
      </dgm:t>
    </dgm:pt>
    <dgm:pt modelId="{E987E7AC-06F9-4078-8299-EA498690342E}" type="pres">
      <dgm:prSet presAssocID="{32964906-DBB9-4BD1-8FD8-5D383D44A8C4}" presName="vSp" presStyleCnt="0"/>
      <dgm:spPr/>
    </dgm:pt>
    <dgm:pt modelId="{BAEB03E7-A584-4F6A-9662-032F850D5EF5}" type="pres">
      <dgm:prSet presAssocID="{C980B71E-E529-4301-8FD4-D42B66833643}" presName="horFlow" presStyleCnt="0"/>
      <dgm:spPr/>
    </dgm:pt>
    <dgm:pt modelId="{5B87B00F-94CD-494A-B6D5-EC91E916AB58}" type="pres">
      <dgm:prSet presAssocID="{C980B71E-E529-4301-8FD4-D42B66833643}" presName="bigChev" presStyleLbl="node1" presStyleIdx="5" presStyleCnt="6"/>
      <dgm:spPr/>
      <dgm:t>
        <a:bodyPr/>
        <a:lstStyle/>
        <a:p>
          <a:endParaRPr lang="en-US"/>
        </a:p>
      </dgm:t>
    </dgm:pt>
    <dgm:pt modelId="{088842C3-DC7C-4889-B001-AF88786AE45B}" type="pres">
      <dgm:prSet presAssocID="{78251C96-96A1-49DD-AFCF-DEB6991C0001}" presName="parTrans" presStyleCnt="0"/>
      <dgm:spPr/>
    </dgm:pt>
    <dgm:pt modelId="{38FFB2D4-92FE-404C-B4E3-74EA0553A5DA}" type="pres">
      <dgm:prSet presAssocID="{3F879044-7583-4A3A-82D8-5EA109D7AA61}" presName="node" presStyleLbl="alignAccFollowNode1" presStyleIdx="15" presStyleCnt="19" custScaleX="141310">
        <dgm:presLayoutVars>
          <dgm:bulletEnabled val="1"/>
        </dgm:presLayoutVars>
      </dgm:prSet>
      <dgm:spPr/>
      <dgm:t>
        <a:bodyPr/>
        <a:lstStyle/>
        <a:p>
          <a:endParaRPr lang="en-US"/>
        </a:p>
      </dgm:t>
    </dgm:pt>
    <dgm:pt modelId="{8970CE42-7539-436F-AA45-59684AB7A463}" type="pres">
      <dgm:prSet presAssocID="{67A58D8F-69ED-409C-B8DF-C55D37AD2B02}" presName="sibTrans" presStyleCnt="0"/>
      <dgm:spPr/>
    </dgm:pt>
    <dgm:pt modelId="{BCE0169F-3812-4730-ABA0-D1C431D0474E}" type="pres">
      <dgm:prSet presAssocID="{225520E4-4F00-4B6F-808C-9EB6BC1436C5}" presName="node" presStyleLbl="alignAccFollowNode1" presStyleIdx="16" presStyleCnt="19" custScaleX="141310">
        <dgm:presLayoutVars>
          <dgm:bulletEnabled val="1"/>
        </dgm:presLayoutVars>
      </dgm:prSet>
      <dgm:spPr/>
      <dgm:t>
        <a:bodyPr/>
        <a:lstStyle/>
        <a:p>
          <a:endParaRPr lang="en-US"/>
        </a:p>
      </dgm:t>
    </dgm:pt>
    <dgm:pt modelId="{2B6CC03E-5BE7-46E3-AE23-48407507AB68}" type="pres">
      <dgm:prSet presAssocID="{8D15F409-959D-49BD-B543-FEA58D92BF2A}" presName="sibTrans" presStyleCnt="0"/>
      <dgm:spPr/>
    </dgm:pt>
    <dgm:pt modelId="{57E57F9E-4DBE-41AC-9234-7230F9D7D39A}" type="pres">
      <dgm:prSet presAssocID="{95600927-7997-4204-981D-BE30DD8A066D}" presName="node" presStyleLbl="alignAccFollowNode1" presStyleIdx="17" presStyleCnt="19" custScaleX="141310">
        <dgm:presLayoutVars>
          <dgm:bulletEnabled val="1"/>
        </dgm:presLayoutVars>
      </dgm:prSet>
      <dgm:spPr/>
      <dgm:t>
        <a:bodyPr/>
        <a:lstStyle/>
        <a:p>
          <a:endParaRPr lang="en-US"/>
        </a:p>
      </dgm:t>
    </dgm:pt>
    <dgm:pt modelId="{A5D523A0-2FF9-4B2D-A887-485E4A2DAF21}" type="pres">
      <dgm:prSet presAssocID="{29F3E0C2-511B-4F00-A7F4-D8215A016885}" presName="sibTrans" presStyleCnt="0"/>
      <dgm:spPr/>
    </dgm:pt>
    <dgm:pt modelId="{76B33C84-DF88-485D-80A2-E965F3CEAACA}" type="pres">
      <dgm:prSet presAssocID="{89BCD6D3-3BE4-45A6-8850-C1AD2EF8B047}" presName="node" presStyleLbl="alignAccFollowNode1" presStyleIdx="18" presStyleCnt="19" custScaleX="141310">
        <dgm:presLayoutVars>
          <dgm:bulletEnabled val="1"/>
        </dgm:presLayoutVars>
      </dgm:prSet>
      <dgm:spPr/>
      <dgm:t>
        <a:bodyPr/>
        <a:lstStyle/>
        <a:p>
          <a:endParaRPr lang="en-US"/>
        </a:p>
      </dgm:t>
    </dgm:pt>
  </dgm:ptLst>
  <dgm:cxnLst>
    <dgm:cxn modelId="{500F00E9-6C9F-440D-A55D-70030D51FE01}" srcId="{32964906-DBB9-4BD1-8FD8-5D383D44A8C4}" destId="{1E556667-9CAB-4FC8-AD25-1E5D8B8ADE8D}" srcOrd="2" destOrd="0" parTransId="{4C153079-1752-440F-9D27-EE5BDD511E4E}" sibTransId="{2A0E5779-06AF-4786-A024-B0DD7CA1DB01}"/>
    <dgm:cxn modelId="{579FFFF1-5B5A-41AD-92CC-1355A108ADB2}" type="presOf" srcId="{A1EA0AC5-2636-4E53-9D67-398F0099BABA}" destId="{AE2D3DE1-E76B-43CF-BBC5-ECA4D9ABC5A8}" srcOrd="0" destOrd="0" presId="urn:microsoft.com/office/officeart/2005/8/layout/lProcess3"/>
    <dgm:cxn modelId="{1F01BC19-EE4A-47A2-900C-2F32462DC7B2}" type="presOf" srcId="{E2C1B281-F430-4E60-A888-811508143200}" destId="{CEF4717B-0149-4624-8AFE-FF39EBA3503B}" srcOrd="0" destOrd="0" presId="urn:microsoft.com/office/officeart/2005/8/layout/lProcess3"/>
    <dgm:cxn modelId="{ED309C2E-A824-4443-923A-1E244FB7155D}" type="presOf" srcId="{95600927-7997-4204-981D-BE30DD8A066D}" destId="{57E57F9E-4DBE-41AC-9234-7230F9D7D39A}" srcOrd="0" destOrd="0" presId="urn:microsoft.com/office/officeart/2005/8/layout/lProcess3"/>
    <dgm:cxn modelId="{984516E3-8988-4F76-AF5D-905FCD6C2CAC}" type="presOf" srcId="{89BCD6D3-3BE4-45A6-8850-C1AD2EF8B047}" destId="{76B33C84-DF88-485D-80A2-E965F3CEAACA}" srcOrd="0" destOrd="0" presId="urn:microsoft.com/office/officeart/2005/8/layout/lProcess3"/>
    <dgm:cxn modelId="{4E268434-E0C1-4FCF-AF6E-D92FBAB0947E}" srcId="{C980B71E-E529-4301-8FD4-D42B66833643}" destId="{225520E4-4F00-4B6F-808C-9EB6BC1436C5}" srcOrd="1" destOrd="0" parTransId="{7D6CA4EE-C84F-4BBF-93C9-A9DAFC988D3F}" sibTransId="{8D15F409-959D-49BD-B543-FEA58D92BF2A}"/>
    <dgm:cxn modelId="{CA55BA6F-83E9-4B4B-A99C-40A569A5018E}" srcId="{C8D6B488-9DA5-4353-9494-AFB2CDBDCBE8}" destId="{E2C1B281-F430-4E60-A888-811508143200}" srcOrd="1" destOrd="0" parTransId="{2D1E31FE-B738-4F82-BDB4-DE7064126E65}" sibTransId="{161BA1CF-DEBB-447C-A484-476D5197341C}"/>
    <dgm:cxn modelId="{87648B3C-2A68-48F5-BAE6-38611F266B21}" type="presOf" srcId="{9223AEC3-505F-4BBA-97FD-8851E7EB6DE3}" destId="{2B604391-6BEB-4196-B2AB-F23EEF07A211}" srcOrd="0" destOrd="0" presId="urn:microsoft.com/office/officeart/2005/8/layout/lProcess3"/>
    <dgm:cxn modelId="{5BB57589-BD14-48E5-B77D-7E5F79805864}" type="presOf" srcId="{DE15A45D-7BF0-41F9-8B43-AE5741984BDA}" destId="{65B9FA39-77BD-4A37-8E89-681C1A78A75D}" srcOrd="0" destOrd="0" presId="urn:microsoft.com/office/officeart/2005/8/layout/lProcess3"/>
    <dgm:cxn modelId="{1FE421B1-96B7-4FA1-A88E-F025C111C7CF}" srcId="{C980B71E-E529-4301-8FD4-D42B66833643}" destId="{95600927-7997-4204-981D-BE30DD8A066D}" srcOrd="2" destOrd="0" parTransId="{BD87EBD6-0918-4027-8970-632E259CC109}" sibTransId="{29F3E0C2-511B-4F00-A7F4-D8215A016885}"/>
    <dgm:cxn modelId="{5A4AD33B-AA9C-4D2B-A44D-E2565B262367}" srcId="{A1EA0AC5-2636-4E53-9D67-398F0099BABA}" destId="{49FE406E-B00C-47B6-879B-7A5A3BC5DA95}" srcOrd="2" destOrd="0" parTransId="{D73CA052-0D99-477A-B5F2-CE2E0C9DCC94}" sibTransId="{E92A68CF-1430-4E9E-A4A0-31493C8BC709}"/>
    <dgm:cxn modelId="{764D88ED-84F4-4C5A-A0A5-E7063240F962}" srcId="{E2C1B281-F430-4E60-A888-811508143200}" destId="{35F186F3-24EB-4FEA-97B8-007435F78D10}" srcOrd="2" destOrd="0" parTransId="{3EBAE6FE-2C9F-46B0-9A45-2FDAE3215A29}" sibTransId="{19B67CAD-9C87-4C9A-A574-B6D8B2DC03B3}"/>
    <dgm:cxn modelId="{80D20630-1DEA-4833-9F60-15E1721A9E85}" type="presOf" srcId="{8DEA34B7-FEB8-43F1-9B02-CCB07A742594}" destId="{8B0CA289-06CA-4C56-A1F8-909E65ABF841}" srcOrd="0" destOrd="0" presId="urn:microsoft.com/office/officeart/2005/8/layout/lProcess3"/>
    <dgm:cxn modelId="{B1D67205-342D-47F3-BC53-421158BCF9CE}" type="presOf" srcId="{5C03232E-E47F-4A4F-885C-D04C561233D0}" destId="{DA6E9478-116F-4D4E-9204-6EB83694ABD4}" srcOrd="0" destOrd="0" presId="urn:microsoft.com/office/officeart/2005/8/layout/lProcess3"/>
    <dgm:cxn modelId="{808DADB0-C2A2-4678-B466-D9BF4EE1D573}" srcId="{C980B71E-E529-4301-8FD4-D42B66833643}" destId="{3F879044-7583-4A3A-82D8-5EA109D7AA61}" srcOrd="0" destOrd="0" parTransId="{78251C96-96A1-49DD-AFCF-DEB6991C0001}" sibTransId="{67A58D8F-69ED-409C-B8DF-C55D37AD2B02}"/>
    <dgm:cxn modelId="{99111A29-F7C9-4C25-8BD9-49BA77CF1F4D}" srcId="{A45FE1F9-4531-4B30-9A7D-5FE9786DF25E}" destId="{7FC57CC0-475E-441B-8686-6B1D7FC78AAA}" srcOrd="0" destOrd="0" parTransId="{D5F84C25-CCF5-4D09-B272-331D0E608D72}" sibTransId="{51868378-900F-4CC6-8D85-772BE6F23068}"/>
    <dgm:cxn modelId="{8C681E40-55AF-414B-8F41-FF3ED7591D5F}" type="presOf" srcId="{28558B59-B628-44DC-BCB1-7572415388B2}" destId="{F177B5F8-9016-4011-90A1-8A2AFBD5474F}" srcOrd="0" destOrd="0" presId="urn:microsoft.com/office/officeart/2005/8/layout/lProcess3"/>
    <dgm:cxn modelId="{8F64A120-8A88-4DD7-952D-1E4C09584FCF}" type="presOf" srcId="{32964906-DBB9-4BD1-8FD8-5D383D44A8C4}" destId="{B1208DD5-1143-481B-9E71-64F2E636B49B}" srcOrd="0" destOrd="0" presId="urn:microsoft.com/office/officeart/2005/8/layout/lProcess3"/>
    <dgm:cxn modelId="{F1C68061-BFDE-4FD7-8CC1-6C815E646987}" srcId="{A1EA0AC5-2636-4E53-9D67-398F0099BABA}" destId="{8DEA34B7-FEB8-43F1-9B02-CCB07A742594}" srcOrd="1" destOrd="0" parTransId="{10A27722-99A3-4112-A309-105F9D7533D1}" sibTransId="{C3FCE83B-809C-4FBA-85A8-AD84A01259BA}"/>
    <dgm:cxn modelId="{861F0B0C-6C5A-4810-A804-B35AE3178076}" srcId="{C8D6B488-9DA5-4353-9494-AFB2CDBDCBE8}" destId="{C980B71E-E529-4301-8FD4-D42B66833643}" srcOrd="5" destOrd="0" parTransId="{9E7663E4-51D9-4603-B00B-4A788D249273}" sibTransId="{5F09BBCF-A4C1-4C49-B5E6-70E60062FB18}"/>
    <dgm:cxn modelId="{5E12ABF5-DD31-41CD-AA14-5CB41EA0EFDE}" srcId="{C980B71E-E529-4301-8FD4-D42B66833643}" destId="{89BCD6D3-3BE4-45A6-8850-C1AD2EF8B047}" srcOrd="3" destOrd="0" parTransId="{0151BCA9-08B7-402F-AB93-CFAF224FD6AD}" sibTransId="{471ACFF0-62AF-4C33-9174-99396702C7C4}"/>
    <dgm:cxn modelId="{D9C1F029-E73B-47D4-9E23-01C6783AF336}" type="presOf" srcId="{027C0AC0-9FDC-4B88-AA1A-FD2CE30AE7D0}" destId="{718AC4B6-8E6D-429E-9C9D-02B08D008626}" srcOrd="0" destOrd="0" presId="urn:microsoft.com/office/officeart/2005/8/layout/lProcess3"/>
    <dgm:cxn modelId="{0136F7FA-C62B-499C-AD04-DA0C40B31526}" srcId="{E2C1B281-F430-4E60-A888-811508143200}" destId="{FA46A300-710F-457F-8853-2910F70ECDEA}" srcOrd="0" destOrd="0" parTransId="{81836A7A-3BD9-428D-8436-1506A2066F51}" sibTransId="{603DC2F1-585B-4B79-B41F-56A97DE7E89B}"/>
    <dgm:cxn modelId="{61DFEA90-4E3D-4636-AB08-A70EE98C67E1}" srcId="{A1EA0AC5-2636-4E53-9D67-398F0099BABA}" destId="{DE15A45D-7BF0-41F9-8B43-AE5741984BDA}" srcOrd="0" destOrd="0" parTransId="{42EE7E28-F9E7-4DFC-9552-BFD6F81E62E1}" sibTransId="{F2D04B97-02EC-48A3-B64D-CEB13850579E}"/>
    <dgm:cxn modelId="{6027B726-7344-4A99-AD39-E000819EE4FA}" type="presOf" srcId="{9C30C798-DEF6-44CC-BF7B-6DAC9A5826E4}" destId="{C739F303-47E9-4E01-8628-56539BFA0F29}" srcOrd="0" destOrd="0" presId="urn:microsoft.com/office/officeart/2005/8/layout/lProcess3"/>
    <dgm:cxn modelId="{7A75271E-C237-43E7-A3E7-4DC81B81FEBA}" srcId="{32964906-DBB9-4BD1-8FD8-5D383D44A8C4}" destId="{28558B59-B628-44DC-BCB1-7572415388B2}" srcOrd="3" destOrd="0" parTransId="{77DC81F5-2B37-4842-B449-1B213419E5AD}" sibTransId="{B7B1A7C2-25FB-47DE-93AF-6148ADD5AF3B}"/>
    <dgm:cxn modelId="{2F1E177D-B70C-4148-8081-1A71FB74CCE2}" type="presOf" srcId="{C8D6B488-9DA5-4353-9494-AFB2CDBDCBE8}" destId="{865340E0-5F3E-4A74-9FDA-1333BEBC3CF4}" srcOrd="0" destOrd="0" presId="urn:microsoft.com/office/officeart/2005/8/layout/lProcess3"/>
    <dgm:cxn modelId="{7445C5CE-9D38-4F56-BB1D-2768E8ABB553}" srcId="{C8D6B488-9DA5-4353-9494-AFB2CDBDCBE8}" destId="{A45FE1F9-4531-4B30-9A7D-5FE9786DF25E}" srcOrd="0" destOrd="0" parTransId="{7C44A91F-9681-4DB1-AE63-1ADD1CD2F35E}" sibTransId="{EB61F39D-5B78-4634-9289-597139F588B4}"/>
    <dgm:cxn modelId="{39A5BFC9-39A7-4600-BC0C-596A26E84C78}" srcId="{32964906-DBB9-4BD1-8FD8-5D383D44A8C4}" destId="{0334B5D3-2E7E-4BD6-93F4-DE06FD41C631}" srcOrd="0" destOrd="0" parTransId="{2775A497-B091-4641-8D23-97AB46AC68F5}" sibTransId="{E307F47E-07F8-442B-99F5-589C4E2BE989}"/>
    <dgm:cxn modelId="{5CBD7BF6-49ED-4A0C-8226-6D76531FB7CD}" srcId="{C8D6B488-9DA5-4353-9494-AFB2CDBDCBE8}" destId="{A1EA0AC5-2636-4E53-9D67-398F0099BABA}" srcOrd="3" destOrd="0" parTransId="{49FDDC2D-6E23-4C67-979D-8C9187F03E5F}" sibTransId="{61AC8F23-94D7-4A36-9020-98D1B0B15726}"/>
    <dgm:cxn modelId="{6E4E962C-625C-4AB1-AD5E-835B27CE3864}" type="presOf" srcId="{49FE406E-B00C-47B6-879B-7A5A3BC5DA95}" destId="{1FB3D5CE-B7B4-44F9-89D6-6076265F08C5}" srcOrd="0" destOrd="0" presId="urn:microsoft.com/office/officeart/2005/8/layout/lProcess3"/>
    <dgm:cxn modelId="{15972275-74FA-4BFC-81A7-19309F5755FF}" type="presOf" srcId="{C980B71E-E529-4301-8FD4-D42B66833643}" destId="{5B87B00F-94CD-494A-B6D5-EC91E916AB58}" srcOrd="0" destOrd="0" presId="urn:microsoft.com/office/officeart/2005/8/layout/lProcess3"/>
    <dgm:cxn modelId="{19BB058A-F546-401B-8BFC-7353666E89FF}" type="presOf" srcId="{7FC57CC0-475E-441B-8686-6B1D7FC78AAA}" destId="{814BCD52-F977-4847-B3BC-6EE4D616F8E4}" srcOrd="0" destOrd="0" presId="urn:microsoft.com/office/officeart/2005/8/layout/lProcess3"/>
    <dgm:cxn modelId="{A91C3A8C-A399-441C-A691-64325E611655}" srcId="{32964906-DBB9-4BD1-8FD8-5D383D44A8C4}" destId="{027C0AC0-9FDC-4B88-AA1A-FD2CE30AE7D0}" srcOrd="1" destOrd="0" parTransId="{73AFDEEA-7550-4BB4-88B7-BAC098581B37}" sibTransId="{D3BC4670-1788-42F6-B780-ED10F2EF0F3D}"/>
    <dgm:cxn modelId="{2B88FD16-97E9-4F84-833F-08E0322737B2}" type="presOf" srcId="{02F98E97-1801-4E2D-883F-648730663DBE}" destId="{6C8A70C8-11B3-492C-B715-0FFA4AF11B97}" srcOrd="0" destOrd="0" presId="urn:microsoft.com/office/officeart/2005/8/layout/lProcess3"/>
    <dgm:cxn modelId="{05655BB4-1FB6-491B-BE1C-6F92CD3550EB}" type="presOf" srcId="{4B656F1F-62B8-4D34-9726-F4251277D8A4}" destId="{16C3A447-6573-4286-B980-DE50FA2159B3}" srcOrd="0" destOrd="0" presId="urn:microsoft.com/office/officeart/2005/8/layout/lProcess3"/>
    <dgm:cxn modelId="{C31AFAD1-FFD4-44BF-8F53-652232031984}" type="presOf" srcId="{3F879044-7583-4A3A-82D8-5EA109D7AA61}" destId="{38FFB2D4-92FE-404C-B4E3-74EA0553A5DA}" srcOrd="0" destOrd="0" presId="urn:microsoft.com/office/officeart/2005/8/layout/lProcess3"/>
    <dgm:cxn modelId="{B967C516-7429-4F7A-98C0-8D22C16CBF0A}" srcId="{02F98E97-1801-4E2D-883F-648730663DBE}" destId="{4B656F1F-62B8-4D34-9726-F4251277D8A4}" srcOrd="1" destOrd="0" parTransId="{625789A9-6156-4E95-9BFF-D8930452C061}" sibTransId="{4FB1F2A7-04C5-4AF8-BEEA-956514649B65}"/>
    <dgm:cxn modelId="{09D9858A-1DB5-4F23-8330-291AECF59749}" srcId="{A45FE1F9-4531-4B30-9A7D-5FE9786DF25E}" destId="{5C03232E-E47F-4A4F-885C-D04C561233D0}" srcOrd="1" destOrd="0" parTransId="{1BDFFC11-6B58-4AE9-9033-25627C94D000}" sibTransId="{C9F762E1-FF82-4797-8E17-10DDF9692C57}"/>
    <dgm:cxn modelId="{EEC99B36-B279-4711-94A3-B10BC410F0FD}" type="presOf" srcId="{D68E85E5-B7F4-4FC1-A70B-60177A02B535}" destId="{6BCC962D-B6D8-4CFD-8466-0931DED10265}" srcOrd="0" destOrd="0" presId="urn:microsoft.com/office/officeart/2005/8/layout/lProcess3"/>
    <dgm:cxn modelId="{5C5EF362-871A-46E8-8F3C-D298F8CB14DD}" srcId="{02F98E97-1801-4E2D-883F-648730663DBE}" destId="{9223AEC3-505F-4BBA-97FD-8851E7EB6DE3}" srcOrd="0" destOrd="0" parTransId="{8A9F0B24-5F8C-44A6-B1CF-99639D7717B4}" sibTransId="{A2D84824-7AEE-4657-A086-E1B15E0BF8BB}"/>
    <dgm:cxn modelId="{02807D45-11EE-4709-B033-E16FC7FD8A48}" type="presOf" srcId="{35F186F3-24EB-4FEA-97B8-007435F78D10}" destId="{ABD99F2A-C9B0-4F6A-B6F6-9D130CC2BD25}" srcOrd="0" destOrd="0" presId="urn:microsoft.com/office/officeart/2005/8/layout/lProcess3"/>
    <dgm:cxn modelId="{7CCDB615-1C2B-44EA-815F-C423234995B9}" type="presOf" srcId="{1E556667-9CAB-4FC8-AD25-1E5D8B8ADE8D}" destId="{2B300908-E51A-467F-B90A-EC5A59A0AD6B}" srcOrd="0" destOrd="0" presId="urn:microsoft.com/office/officeart/2005/8/layout/lProcess3"/>
    <dgm:cxn modelId="{C7AE9232-50C3-4441-8196-93EBFF921A26}" srcId="{C8D6B488-9DA5-4353-9494-AFB2CDBDCBE8}" destId="{32964906-DBB9-4BD1-8FD8-5D383D44A8C4}" srcOrd="4" destOrd="0" parTransId="{F80CCF7E-0C49-4164-BDE8-7E21173E25DD}" sibTransId="{0CE2A795-1FB4-406E-9BD0-DFABE1C2F1F4}"/>
    <dgm:cxn modelId="{EF8737E2-AA44-4FA3-878A-77DF9EB732A7}" type="presOf" srcId="{FA46A300-710F-457F-8853-2910F70ECDEA}" destId="{1AEA29D5-49B4-482A-B630-EDF539BC0E12}" srcOrd="0" destOrd="0" presId="urn:microsoft.com/office/officeart/2005/8/layout/lProcess3"/>
    <dgm:cxn modelId="{262FB71F-FC4D-4311-8364-EE9DE5E461C7}" srcId="{E2C1B281-F430-4E60-A888-811508143200}" destId="{D68E85E5-B7F4-4FC1-A70B-60177A02B535}" srcOrd="3" destOrd="0" parTransId="{46B3DD8F-75D6-4E7A-9FFC-5DC497DFD933}" sibTransId="{6DE8F836-49D7-4192-A14E-DFA433F70D51}"/>
    <dgm:cxn modelId="{20F8C646-7068-4BF2-AD36-870E5C51655A}" type="presOf" srcId="{0334B5D3-2E7E-4BD6-93F4-DE06FD41C631}" destId="{A4D7B55D-D823-4C50-98A9-E2A80BD60D48}" srcOrd="0" destOrd="0" presId="urn:microsoft.com/office/officeart/2005/8/layout/lProcess3"/>
    <dgm:cxn modelId="{5AC25C23-725E-4DFD-92F4-E026AD58F07C}" srcId="{E2C1B281-F430-4E60-A888-811508143200}" destId="{9C30C798-DEF6-44CC-BF7B-6DAC9A5826E4}" srcOrd="1" destOrd="0" parTransId="{9E550990-1ECF-4655-B865-C812A49B394F}" sibTransId="{76C3C788-FD3C-4EB0-BDA3-889BD0522DDE}"/>
    <dgm:cxn modelId="{C6A1776B-AC4F-4419-BF6C-CDA24286349A}" type="presOf" srcId="{A45FE1F9-4531-4B30-9A7D-5FE9786DF25E}" destId="{87ADA607-24AC-411D-BAD1-C7472FB2BA55}" srcOrd="0" destOrd="0" presId="urn:microsoft.com/office/officeart/2005/8/layout/lProcess3"/>
    <dgm:cxn modelId="{52A4E12D-6651-499C-A88C-3529E117194E}" srcId="{C8D6B488-9DA5-4353-9494-AFB2CDBDCBE8}" destId="{02F98E97-1801-4E2D-883F-648730663DBE}" srcOrd="2" destOrd="0" parTransId="{B4BE8B0A-0185-4E49-9575-142B8714C4CF}" sibTransId="{DA43D8DB-A371-40ED-A099-82A5FC487264}"/>
    <dgm:cxn modelId="{F889AA06-7571-4C57-9C36-EF319AD64773}" type="presOf" srcId="{225520E4-4F00-4B6F-808C-9EB6BC1436C5}" destId="{BCE0169F-3812-4730-ABA0-D1C431D0474E}" srcOrd="0" destOrd="0" presId="urn:microsoft.com/office/officeart/2005/8/layout/lProcess3"/>
    <dgm:cxn modelId="{5F349971-D40C-4818-BF69-66246854C65F}" type="presParOf" srcId="{865340E0-5F3E-4A74-9FDA-1333BEBC3CF4}" destId="{1E055910-C884-4339-AC6A-50CD37703FCC}" srcOrd="0" destOrd="0" presId="urn:microsoft.com/office/officeart/2005/8/layout/lProcess3"/>
    <dgm:cxn modelId="{27C4D2EF-5FAE-4E40-851A-590A7A5548A4}" type="presParOf" srcId="{1E055910-C884-4339-AC6A-50CD37703FCC}" destId="{87ADA607-24AC-411D-BAD1-C7472FB2BA55}" srcOrd="0" destOrd="0" presId="urn:microsoft.com/office/officeart/2005/8/layout/lProcess3"/>
    <dgm:cxn modelId="{095B5173-74F4-4FB1-9D82-614F9D40CC18}" type="presParOf" srcId="{1E055910-C884-4339-AC6A-50CD37703FCC}" destId="{9B824774-37CA-4864-B777-D6F0ABDA79CC}" srcOrd="1" destOrd="0" presId="urn:microsoft.com/office/officeart/2005/8/layout/lProcess3"/>
    <dgm:cxn modelId="{B5F51448-18D8-4B10-A0B5-7C6C35DA3FB5}" type="presParOf" srcId="{1E055910-C884-4339-AC6A-50CD37703FCC}" destId="{814BCD52-F977-4847-B3BC-6EE4D616F8E4}" srcOrd="2" destOrd="0" presId="urn:microsoft.com/office/officeart/2005/8/layout/lProcess3"/>
    <dgm:cxn modelId="{8DB5BAC4-8526-4DAD-818A-7AB1C1AEEF22}" type="presParOf" srcId="{1E055910-C884-4339-AC6A-50CD37703FCC}" destId="{0F8D02AB-93A9-4970-9FB5-80EF102656CA}" srcOrd="3" destOrd="0" presId="urn:microsoft.com/office/officeart/2005/8/layout/lProcess3"/>
    <dgm:cxn modelId="{C21FE268-DC29-4E53-AEE0-153FAE2F7647}" type="presParOf" srcId="{1E055910-C884-4339-AC6A-50CD37703FCC}" destId="{DA6E9478-116F-4D4E-9204-6EB83694ABD4}" srcOrd="4" destOrd="0" presId="urn:microsoft.com/office/officeart/2005/8/layout/lProcess3"/>
    <dgm:cxn modelId="{928AC12A-17C0-44FE-AD3E-F4C180F153D7}" type="presParOf" srcId="{865340E0-5F3E-4A74-9FDA-1333BEBC3CF4}" destId="{D3ABF9F6-FE4E-4545-B08D-2BDA74A02A01}" srcOrd="1" destOrd="0" presId="urn:microsoft.com/office/officeart/2005/8/layout/lProcess3"/>
    <dgm:cxn modelId="{5613E17B-F4EC-4343-8E51-69BF16D91896}" type="presParOf" srcId="{865340E0-5F3E-4A74-9FDA-1333BEBC3CF4}" destId="{4DA00477-CB6A-4602-AEE2-7DDAD9BDB304}" srcOrd="2" destOrd="0" presId="urn:microsoft.com/office/officeart/2005/8/layout/lProcess3"/>
    <dgm:cxn modelId="{6EA3220E-5FA4-4DB3-AE3F-7BDC497C7C81}" type="presParOf" srcId="{4DA00477-CB6A-4602-AEE2-7DDAD9BDB304}" destId="{CEF4717B-0149-4624-8AFE-FF39EBA3503B}" srcOrd="0" destOrd="0" presId="urn:microsoft.com/office/officeart/2005/8/layout/lProcess3"/>
    <dgm:cxn modelId="{F66EC833-3DB3-41FB-B69D-0174AD216514}" type="presParOf" srcId="{4DA00477-CB6A-4602-AEE2-7DDAD9BDB304}" destId="{DA3B6126-EC6D-46D9-998F-FF857FFC0BAD}" srcOrd="1" destOrd="0" presId="urn:microsoft.com/office/officeart/2005/8/layout/lProcess3"/>
    <dgm:cxn modelId="{5F41D79A-5425-4A86-B8B2-D9CE1B37D6FF}" type="presParOf" srcId="{4DA00477-CB6A-4602-AEE2-7DDAD9BDB304}" destId="{1AEA29D5-49B4-482A-B630-EDF539BC0E12}" srcOrd="2" destOrd="0" presId="urn:microsoft.com/office/officeart/2005/8/layout/lProcess3"/>
    <dgm:cxn modelId="{F62AEF9D-5897-4FDB-81F3-89D93A5DCB5A}" type="presParOf" srcId="{4DA00477-CB6A-4602-AEE2-7DDAD9BDB304}" destId="{64CF2253-A9E8-4F0B-9C77-DE69919A37EC}" srcOrd="3" destOrd="0" presId="urn:microsoft.com/office/officeart/2005/8/layout/lProcess3"/>
    <dgm:cxn modelId="{FCF691BA-1172-4B63-9A39-790C376688E1}" type="presParOf" srcId="{4DA00477-CB6A-4602-AEE2-7DDAD9BDB304}" destId="{C739F303-47E9-4E01-8628-56539BFA0F29}" srcOrd="4" destOrd="0" presId="urn:microsoft.com/office/officeart/2005/8/layout/lProcess3"/>
    <dgm:cxn modelId="{36E29C00-B1E8-4F82-B9AA-9B6FFDF9BB01}" type="presParOf" srcId="{4DA00477-CB6A-4602-AEE2-7DDAD9BDB304}" destId="{A825165C-DAD4-42E3-B73B-8ADBFE43AE2A}" srcOrd="5" destOrd="0" presId="urn:microsoft.com/office/officeart/2005/8/layout/lProcess3"/>
    <dgm:cxn modelId="{8DCD3435-6B5A-4B76-AE3E-FDE69A03C3A5}" type="presParOf" srcId="{4DA00477-CB6A-4602-AEE2-7DDAD9BDB304}" destId="{ABD99F2A-C9B0-4F6A-B6F6-9D130CC2BD25}" srcOrd="6" destOrd="0" presId="urn:microsoft.com/office/officeart/2005/8/layout/lProcess3"/>
    <dgm:cxn modelId="{FC42CC01-BA0F-430C-B32C-3C9524DF7954}" type="presParOf" srcId="{4DA00477-CB6A-4602-AEE2-7DDAD9BDB304}" destId="{CA465A7D-7C11-4739-866B-BB8020576B0B}" srcOrd="7" destOrd="0" presId="urn:microsoft.com/office/officeart/2005/8/layout/lProcess3"/>
    <dgm:cxn modelId="{29209A11-54AD-4A3E-AA85-79676CA4ED10}" type="presParOf" srcId="{4DA00477-CB6A-4602-AEE2-7DDAD9BDB304}" destId="{6BCC962D-B6D8-4CFD-8466-0931DED10265}" srcOrd="8" destOrd="0" presId="urn:microsoft.com/office/officeart/2005/8/layout/lProcess3"/>
    <dgm:cxn modelId="{37DCDE0D-4E18-4A68-8BD8-03D1B9285EAE}" type="presParOf" srcId="{865340E0-5F3E-4A74-9FDA-1333BEBC3CF4}" destId="{70516B93-AD5E-4D9B-A90C-B6193627A087}" srcOrd="3" destOrd="0" presId="urn:microsoft.com/office/officeart/2005/8/layout/lProcess3"/>
    <dgm:cxn modelId="{8AFFF235-EEA2-4D8D-9C1F-2BFEB2FF4B9C}" type="presParOf" srcId="{865340E0-5F3E-4A74-9FDA-1333BEBC3CF4}" destId="{EF5A6B86-EFF8-4C8F-A5FB-FF127F42EBF5}" srcOrd="4" destOrd="0" presId="urn:microsoft.com/office/officeart/2005/8/layout/lProcess3"/>
    <dgm:cxn modelId="{A1CE99FE-DDD7-408F-9517-52D97ED52689}" type="presParOf" srcId="{EF5A6B86-EFF8-4C8F-A5FB-FF127F42EBF5}" destId="{6C8A70C8-11B3-492C-B715-0FFA4AF11B97}" srcOrd="0" destOrd="0" presId="urn:microsoft.com/office/officeart/2005/8/layout/lProcess3"/>
    <dgm:cxn modelId="{037AF781-C1BF-41FA-B16C-06133CA97DAD}" type="presParOf" srcId="{EF5A6B86-EFF8-4C8F-A5FB-FF127F42EBF5}" destId="{C6EE1882-D01C-43C1-9704-B4580EDCAF40}" srcOrd="1" destOrd="0" presId="urn:microsoft.com/office/officeart/2005/8/layout/lProcess3"/>
    <dgm:cxn modelId="{9A7FDF73-ED51-413A-83AD-54C273F56656}" type="presParOf" srcId="{EF5A6B86-EFF8-4C8F-A5FB-FF127F42EBF5}" destId="{2B604391-6BEB-4196-B2AB-F23EEF07A211}" srcOrd="2" destOrd="0" presId="urn:microsoft.com/office/officeart/2005/8/layout/lProcess3"/>
    <dgm:cxn modelId="{6FB24946-722A-446C-AB98-8FCDF3119FE7}" type="presParOf" srcId="{EF5A6B86-EFF8-4C8F-A5FB-FF127F42EBF5}" destId="{69352B4B-72E9-43B9-80DC-64B73F506603}" srcOrd="3" destOrd="0" presId="urn:microsoft.com/office/officeart/2005/8/layout/lProcess3"/>
    <dgm:cxn modelId="{F337E57C-2790-4ED6-BDEA-19F700A81336}" type="presParOf" srcId="{EF5A6B86-EFF8-4C8F-A5FB-FF127F42EBF5}" destId="{16C3A447-6573-4286-B980-DE50FA2159B3}" srcOrd="4" destOrd="0" presId="urn:microsoft.com/office/officeart/2005/8/layout/lProcess3"/>
    <dgm:cxn modelId="{C445E132-9DAA-4130-B507-641185CB7940}" type="presParOf" srcId="{865340E0-5F3E-4A74-9FDA-1333BEBC3CF4}" destId="{F80743D9-0BFA-471F-B9FC-49DF7253FE10}" srcOrd="5" destOrd="0" presId="urn:microsoft.com/office/officeart/2005/8/layout/lProcess3"/>
    <dgm:cxn modelId="{639F6F57-BCCA-4BEB-BE02-AB4534D81F02}" type="presParOf" srcId="{865340E0-5F3E-4A74-9FDA-1333BEBC3CF4}" destId="{BF18BE23-0A07-4344-A647-9F4D70183638}" srcOrd="6" destOrd="0" presId="urn:microsoft.com/office/officeart/2005/8/layout/lProcess3"/>
    <dgm:cxn modelId="{80EDCAEA-38CD-45FA-91BA-344F1CC2B56F}" type="presParOf" srcId="{BF18BE23-0A07-4344-A647-9F4D70183638}" destId="{AE2D3DE1-E76B-43CF-BBC5-ECA4D9ABC5A8}" srcOrd="0" destOrd="0" presId="urn:microsoft.com/office/officeart/2005/8/layout/lProcess3"/>
    <dgm:cxn modelId="{31F91DA5-57FE-4538-8FA7-EBB831A49CC0}" type="presParOf" srcId="{BF18BE23-0A07-4344-A647-9F4D70183638}" destId="{44DDA3F9-CF7E-466A-999A-6FD0F2873EDC}" srcOrd="1" destOrd="0" presId="urn:microsoft.com/office/officeart/2005/8/layout/lProcess3"/>
    <dgm:cxn modelId="{D01F29C9-9121-4112-A8FB-075A4CBB8007}" type="presParOf" srcId="{BF18BE23-0A07-4344-A647-9F4D70183638}" destId="{65B9FA39-77BD-4A37-8E89-681C1A78A75D}" srcOrd="2" destOrd="0" presId="urn:microsoft.com/office/officeart/2005/8/layout/lProcess3"/>
    <dgm:cxn modelId="{494D9FFB-9BBE-4FD1-B2CA-BDC84702A5DA}" type="presParOf" srcId="{BF18BE23-0A07-4344-A647-9F4D70183638}" destId="{A02F74AC-41E1-44A5-ABD9-499A2B194CD3}" srcOrd="3" destOrd="0" presId="urn:microsoft.com/office/officeart/2005/8/layout/lProcess3"/>
    <dgm:cxn modelId="{7D889E5B-1E3F-4BDA-ACF4-35AE5EDC3F69}" type="presParOf" srcId="{BF18BE23-0A07-4344-A647-9F4D70183638}" destId="{8B0CA289-06CA-4C56-A1F8-909E65ABF841}" srcOrd="4" destOrd="0" presId="urn:microsoft.com/office/officeart/2005/8/layout/lProcess3"/>
    <dgm:cxn modelId="{E3A07002-9A4C-4915-B486-2FFA115342A3}" type="presParOf" srcId="{BF18BE23-0A07-4344-A647-9F4D70183638}" destId="{B1748115-5DBB-4A49-8A73-45333B357BF5}" srcOrd="5" destOrd="0" presId="urn:microsoft.com/office/officeart/2005/8/layout/lProcess3"/>
    <dgm:cxn modelId="{976B6F17-4DDF-45AE-AE97-19CF981A2A28}" type="presParOf" srcId="{BF18BE23-0A07-4344-A647-9F4D70183638}" destId="{1FB3D5CE-B7B4-44F9-89D6-6076265F08C5}" srcOrd="6" destOrd="0" presId="urn:microsoft.com/office/officeart/2005/8/layout/lProcess3"/>
    <dgm:cxn modelId="{91DBCC32-2D5A-4AD8-BC69-A329CAC6AAD1}" type="presParOf" srcId="{865340E0-5F3E-4A74-9FDA-1333BEBC3CF4}" destId="{EC115804-A9C6-458E-84AC-4EDEC130F99F}" srcOrd="7" destOrd="0" presId="urn:microsoft.com/office/officeart/2005/8/layout/lProcess3"/>
    <dgm:cxn modelId="{25B7121D-6803-4A9C-90BF-03FE2EC4B036}" type="presParOf" srcId="{865340E0-5F3E-4A74-9FDA-1333BEBC3CF4}" destId="{37C4384F-0A2D-4907-AE5F-338A37B87981}" srcOrd="8" destOrd="0" presId="urn:microsoft.com/office/officeart/2005/8/layout/lProcess3"/>
    <dgm:cxn modelId="{224AC0ED-E908-48E3-A066-837317A205F0}" type="presParOf" srcId="{37C4384F-0A2D-4907-AE5F-338A37B87981}" destId="{B1208DD5-1143-481B-9E71-64F2E636B49B}" srcOrd="0" destOrd="0" presId="urn:microsoft.com/office/officeart/2005/8/layout/lProcess3"/>
    <dgm:cxn modelId="{F8A8854B-8C5A-4B4B-9D81-246898E01208}" type="presParOf" srcId="{37C4384F-0A2D-4907-AE5F-338A37B87981}" destId="{50760D65-06E1-43DA-BF7D-9FFD3617278B}" srcOrd="1" destOrd="0" presId="urn:microsoft.com/office/officeart/2005/8/layout/lProcess3"/>
    <dgm:cxn modelId="{55767F7F-7B1C-4A71-9B50-2DC7555C5169}" type="presParOf" srcId="{37C4384F-0A2D-4907-AE5F-338A37B87981}" destId="{A4D7B55D-D823-4C50-98A9-E2A80BD60D48}" srcOrd="2" destOrd="0" presId="urn:microsoft.com/office/officeart/2005/8/layout/lProcess3"/>
    <dgm:cxn modelId="{B600807D-55DA-4902-B316-62D927FF0412}" type="presParOf" srcId="{37C4384F-0A2D-4907-AE5F-338A37B87981}" destId="{0018A966-0A48-4CC5-8D9A-0C0313F4A108}" srcOrd="3" destOrd="0" presId="urn:microsoft.com/office/officeart/2005/8/layout/lProcess3"/>
    <dgm:cxn modelId="{EDCB787F-ACAC-43D1-97A2-58BCCB21DC2F}" type="presParOf" srcId="{37C4384F-0A2D-4907-AE5F-338A37B87981}" destId="{718AC4B6-8E6D-429E-9C9D-02B08D008626}" srcOrd="4" destOrd="0" presId="urn:microsoft.com/office/officeart/2005/8/layout/lProcess3"/>
    <dgm:cxn modelId="{840B1A7F-9279-42FF-B144-5AB07F715D5D}" type="presParOf" srcId="{37C4384F-0A2D-4907-AE5F-338A37B87981}" destId="{DA7CFFBB-257C-4D77-A41B-CBBC06F96774}" srcOrd="5" destOrd="0" presId="urn:microsoft.com/office/officeart/2005/8/layout/lProcess3"/>
    <dgm:cxn modelId="{C67AAE1A-2AF0-4793-BC66-9E28EEBB054E}" type="presParOf" srcId="{37C4384F-0A2D-4907-AE5F-338A37B87981}" destId="{2B300908-E51A-467F-B90A-EC5A59A0AD6B}" srcOrd="6" destOrd="0" presId="urn:microsoft.com/office/officeart/2005/8/layout/lProcess3"/>
    <dgm:cxn modelId="{F98A6385-F848-4171-8C5A-9D660BD248C3}" type="presParOf" srcId="{37C4384F-0A2D-4907-AE5F-338A37B87981}" destId="{ED552CCB-713F-4ADC-A66B-E032A6FEF70A}" srcOrd="7" destOrd="0" presId="urn:microsoft.com/office/officeart/2005/8/layout/lProcess3"/>
    <dgm:cxn modelId="{FCCE7C2F-CC97-43D8-BDA0-4623F2774CA2}" type="presParOf" srcId="{37C4384F-0A2D-4907-AE5F-338A37B87981}" destId="{F177B5F8-9016-4011-90A1-8A2AFBD5474F}" srcOrd="8" destOrd="0" presId="urn:microsoft.com/office/officeart/2005/8/layout/lProcess3"/>
    <dgm:cxn modelId="{5F7C7BE8-8FF8-4812-93BE-93FE8033E6CA}" type="presParOf" srcId="{865340E0-5F3E-4A74-9FDA-1333BEBC3CF4}" destId="{E987E7AC-06F9-4078-8299-EA498690342E}" srcOrd="9" destOrd="0" presId="urn:microsoft.com/office/officeart/2005/8/layout/lProcess3"/>
    <dgm:cxn modelId="{31560CCF-DF87-4493-AA9C-49D1DFB54655}" type="presParOf" srcId="{865340E0-5F3E-4A74-9FDA-1333BEBC3CF4}" destId="{BAEB03E7-A584-4F6A-9662-032F850D5EF5}" srcOrd="10" destOrd="0" presId="urn:microsoft.com/office/officeart/2005/8/layout/lProcess3"/>
    <dgm:cxn modelId="{9D171724-4DB5-43C6-9005-E63FAB17AEFF}" type="presParOf" srcId="{BAEB03E7-A584-4F6A-9662-032F850D5EF5}" destId="{5B87B00F-94CD-494A-B6D5-EC91E916AB58}" srcOrd="0" destOrd="0" presId="urn:microsoft.com/office/officeart/2005/8/layout/lProcess3"/>
    <dgm:cxn modelId="{E8E160EF-CBB1-45E5-831D-9ABB22BAB1E4}" type="presParOf" srcId="{BAEB03E7-A584-4F6A-9662-032F850D5EF5}" destId="{088842C3-DC7C-4889-B001-AF88786AE45B}" srcOrd="1" destOrd="0" presId="urn:microsoft.com/office/officeart/2005/8/layout/lProcess3"/>
    <dgm:cxn modelId="{4E99C9AF-2D64-407C-9432-1F338DE63656}" type="presParOf" srcId="{BAEB03E7-A584-4F6A-9662-032F850D5EF5}" destId="{38FFB2D4-92FE-404C-B4E3-74EA0553A5DA}" srcOrd="2" destOrd="0" presId="urn:microsoft.com/office/officeart/2005/8/layout/lProcess3"/>
    <dgm:cxn modelId="{5EFBE8A7-B3B4-45B8-AC39-95F1D3D91E85}" type="presParOf" srcId="{BAEB03E7-A584-4F6A-9662-032F850D5EF5}" destId="{8970CE42-7539-436F-AA45-59684AB7A463}" srcOrd="3" destOrd="0" presId="urn:microsoft.com/office/officeart/2005/8/layout/lProcess3"/>
    <dgm:cxn modelId="{C0A1B41E-BE41-4DEF-9D35-214A4EA7A4F4}" type="presParOf" srcId="{BAEB03E7-A584-4F6A-9662-032F850D5EF5}" destId="{BCE0169F-3812-4730-ABA0-D1C431D0474E}" srcOrd="4" destOrd="0" presId="urn:microsoft.com/office/officeart/2005/8/layout/lProcess3"/>
    <dgm:cxn modelId="{FD72FFE6-9BEE-4ECC-8773-96FD490A886B}" type="presParOf" srcId="{BAEB03E7-A584-4F6A-9662-032F850D5EF5}" destId="{2B6CC03E-5BE7-46E3-AE23-48407507AB68}" srcOrd="5" destOrd="0" presId="urn:microsoft.com/office/officeart/2005/8/layout/lProcess3"/>
    <dgm:cxn modelId="{B664C65B-B661-4FE1-8552-20059AC2EDA9}" type="presParOf" srcId="{BAEB03E7-A584-4F6A-9662-032F850D5EF5}" destId="{57E57F9E-4DBE-41AC-9234-7230F9D7D39A}" srcOrd="6" destOrd="0" presId="urn:microsoft.com/office/officeart/2005/8/layout/lProcess3"/>
    <dgm:cxn modelId="{6383B198-0EEF-4F00-BEB4-BA2D6A92AB7B}" type="presParOf" srcId="{BAEB03E7-A584-4F6A-9662-032F850D5EF5}" destId="{A5D523A0-2FF9-4B2D-A887-485E4A2DAF21}" srcOrd="7" destOrd="0" presId="urn:microsoft.com/office/officeart/2005/8/layout/lProcess3"/>
    <dgm:cxn modelId="{4F3B0CBB-82C2-4CE4-8A35-5C4509E700C1}" type="presParOf" srcId="{BAEB03E7-A584-4F6A-9662-032F850D5EF5}" destId="{76B33C84-DF88-485D-80A2-E965F3CEAACA}"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DA607-24AC-411D-BAD1-C7472FB2BA55}">
      <dsp:nvSpPr>
        <dsp:cNvPr id="0" name=""/>
        <dsp:cNvSpPr/>
      </dsp:nvSpPr>
      <dsp:spPr>
        <a:xfrm>
          <a:off x="374388" y="959"/>
          <a:ext cx="2171789" cy="8687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t>Steps</a:t>
          </a:r>
          <a:endParaRPr lang="en-US" sz="2000" b="1" kern="1200" dirty="0"/>
        </a:p>
      </dsp:txBody>
      <dsp:txXfrm>
        <a:off x="808746" y="959"/>
        <a:ext cx="1303074" cy="868715"/>
      </dsp:txXfrm>
    </dsp:sp>
    <dsp:sp modelId="{814BCD52-F977-4847-B3BC-6EE4D616F8E4}">
      <dsp:nvSpPr>
        <dsp:cNvPr id="0" name=""/>
        <dsp:cNvSpPr/>
      </dsp:nvSpPr>
      <dsp:spPr>
        <a:xfrm>
          <a:off x="2263845" y="74800"/>
          <a:ext cx="2547233" cy="7210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kern="1200" dirty="0" smtClean="0"/>
            <a:t>Document Tools</a:t>
          </a:r>
          <a:endParaRPr lang="en-US" sz="1800" b="0" kern="1200" dirty="0"/>
        </a:p>
      </dsp:txBody>
      <dsp:txXfrm>
        <a:off x="2624362" y="74800"/>
        <a:ext cx="1826199" cy="721034"/>
      </dsp:txXfrm>
    </dsp:sp>
    <dsp:sp modelId="{DA6E9478-116F-4D4E-9204-6EB83694ABD4}">
      <dsp:nvSpPr>
        <dsp:cNvPr id="0" name=""/>
        <dsp:cNvSpPr/>
      </dsp:nvSpPr>
      <dsp:spPr>
        <a:xfrm>
          <a:off x="4558716" y="74800"/>
          <a:ext cx="1802585" cy="721034"/>
        </a:xfrm>
        <a:prstGeom prst="chevron">
          <a:avLst/>
        </a:prstGeom>
        <a:solidFill>
          <a:srgbClr val="70AB2F">
            <a:alpha val="90000"/>
          </a:srgb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rPr>
            <a:t>Informatic</a:t>
          </a:r>
          <a:r>
            <a:rPr lang="en-US" sz="1800" b="1" kern="1200" dirty="0" smtClean="0">
              <a:solidFill>
                <a:schemeClr val="bg1"/>
              </a:solidFill>
            </a:rPr>
            <a:t> Tools</a:t>
          </a:r>
          <a:endParaRPr lang="en-US" sz="1800" b="1" kern="1200" dirty="0">
            <a:solidFill>
              <a:schemeClr val="bg1"/>
            </a:solidFill>
          </a:endParaRPr>
        </a:p>
      </dsp:txBody>
      <dsp:txXfrm>
        <a:off x="4919233" y="74800"/>
        <a:ext cx="1081551" cy="721034"/>
      </dsp:txXfrm>
    </dsp:sp>
    <dsp:sp modelId="{CEF4717B-0149-4624-8AFE-FF39EBA3503B}">
      <dsp:nvSpPr>
        <dsp:cNvPr id="0" name=""/>
        <dsp:cNvSpPr/>
      </dsp:nvSpPr>
      <dsp:spPr>
        <a:xfrm>
          <a:off x="374388" y="991295"/>
          <a:ext cx="2171789" cy="8687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kern="1200" dirty="0" smtClean="0"/>
            <a:t>Managing the program</a:t>
          </a:r>
          <a:endParaRPr lang="en-US" sz="1800" b="0" kern="1200" dirty="0"/>
        </a:p>
      </dsp:txBody>
      <dsp:txXfrm>
        <a:off x="808746" y="991295"/>
        <a:ext cx="1303074" cy="868715"/>
      </dsp:txXfrm>
    </dsp:sp>
    <dsp:sp modelId="{1AEA29D5-49B4-482A-B630-EDF539BC0E12}">
      <dsp:nvSpPr>
        <dsp:cNvPr id="0" name=""/>
        <dsp:cNvSpPr/>
      </dsp:nvSpPr>
      <dsp:spPr>
        <a:xfrm>
          <a:off x="2263845" y="1065136"/>
          <a:ext cx="2473146" cy="7210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0" kern="1200" dirty="0" smtClean="0"/>
            <a:t>Certification SOPs &amp; tools</a:t>
          </a:r>
        </a:p>
      </dsp:txBody>
      <dsp:txXfrm>
        <a:off x="2624362" y="1065136"/>
        <a:ext cx="1752112" cy="721034"/>
      </dsp:txXfrm>
    </dsp:sp>
    <dsp:sp modelId="{C739F303-47E9-4E01-8628-56539BFA0F29}">
      <dsp:nvSpPr>
        <dsp:cNvPr id="0" name=""/>
        <dsp:cNvSpPr/>
      </dsp:nvSpPr>
      <dsp:spPr>
        <a:xfrm>
          <a:off x="4484630" y="1065136"/>
          <a:ext cx="2586367" cy="721034"/>
        </a:xfrm>
        <a:prstGeom prst="chevron">
          <a:avLst/>
        </a:prstGeom>
        <a:solidFill>
          <a:srgbClr val="70AB2F">
            <a:alpha val="90000"/>
          </a:srgb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Data Entry Databases</a:t>
          </a:r>
        </a:p>
      </dsp:txBody>
      <dsp:txXfrm>
        <a:off x="4845147" y="1065136"/>
        <a:ext cx="1865333" cy="721034"/>
      </dsp:txXfrm>
    </dsp:sp>
    <dsp:sp modelId="{ABD99F2A-C9B0-4F6A-B6F6-9D130CC2BD25}">
      <dsp:nvSpPr>
        <dsp:cNvPr id="0" name=""/>
        <dsp:cNvSpPr/>
      </dsp:nvSpPr>
      <dsp:spPr>
        <a:xfrm>
          <a:off x="6818635" y="1061606"/>
          <a:ext cx="2378979" cy="728092"/>
        </a:xfrm>
        <a:prstGeom prst="chevron">
          <a:avLst/>
        </a:prstGeom>
        <a:solidFill>
          <a:srgbClr val="70AB2F">
            <a:alpha val="90000"/>
          </a:srgb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Siemens </a:t>
          </a:r>
          <a:r>
            <a:rPr lang="en-US" sz="1600" b="1" kern="1200" dirty="0" err="1" smtClean="0">
              <a:solidFill>
                <a:schemeClr val="bg1"/>
              </a:solidFill>
            </a:rPr>
            <a:t>PEPconnect</a:t>
          </a:r>
          <a:endParaRPr lang="en-US" sz="1600" b="1" kern="1200" dirty="0" smtClean="0">
            <a:solidFill>
              <a:schemeClr val="bg1"/>
            </a:solidFill>
          </a:endParaRPr>
        </a:p>
      </dsp:txBody>
      <dsp:txXfrm>
        <a:off x="7182681" y="1061606"/>
        <a:ext cx="1650887" cy="728092"/>
      </dsp:txXfrm>
    </dsp:sp>
    <dsp:sp modelId="{6BCC962D-B6D8-4CFD-8466-0931DED10265}">
      <dsp:nvSpPr>
        <dsp:cNvPr id="0" name=""/>
        <dsp:cNvSpPr/>
      </dsp:nvSpPr>
      <dsp:spPr>
        <a:xfrm>
          <a:off x="8945253" y="1065136"/>
          <a:ext cx="2485458" cy="721034"/>
        </a:xfrm>
        <a:prstGeom prst="chevron">
          <a:avLst/>
        </a:prstGeom>
        <a:solidFill>
          <a:srgbClr val="70AB2F">
            <a:alpha val="90000"/>
          </a:srgb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Certification server</a:t>
          </a:r>
        </a:p>
      </dsp:txBody>
      <dsp:txXfrm>
        <a:off x="9305770" y="1065136"/>
        <a:ext cx="1764424" cy="721034"/>
      </dsp:txXfrm>
    </dsp:sp>
    <dsp:sp modelId="{6C8A70C8-11B3-492C-B715-0FFA4AF11B97}">
      <dsp:nvSpPr>
        <dsp:cNvPr id="0" name=""/>
        <dsp:cNvSpPr/>
      </dsp:nvSpPr>
      <dsp:spPr>
        <a:xfrm>
          <a:off x="374388" y="1981631"/>
          <a:ext cx="2171789" cy="8687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Registering</a:t>
          </a:r>
          <a:endParaRPr lang="en-US" sz="2000" kern="1200" dirty="0"/>
        </a:p>
      </dsp:txBody>
      <dsp:txXfrm>
        <a:off x="808746" y="1981631"/>
        <a:ext cx="1303074" cy="868715"/>
      </dsp:txXfrm>
    </dsp:sp>
    <dsp:sp modelId="{2B604391-6BEB-4196-B2AB-F23EEF07A211}">
      <dsp:nvSpPr>
        <dsp:cNvPr id="0" name=""/>
        <dsp:cNvSpPr/>
      </dsp:nvSpPr>
      <dsp:spPr>
        <a:xfrm>
          <a:off x="2263845" y="2055472"/>
          <a:ext cx="2547233" cy="7210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Registration sheet</a:t>
          </a:r>
          <a:endParaRPr lang="en-US" sz="1600" kern="1200" dirty="0"/>
        </a:p>
      </dsp:txBody>
      <dsp:txXfrm>
        <a:off x="2624362" y="2055472"/>
        <a:ext cx="1826199" cy="721034"/>
      </dsp:txXfrm>
    </dsp:sp>
    <dsp:sp modelId="{16C3A447-6573-4286-B980-DE50FA2159B3}">
      <dsp:nvSpPr>
        <dsp:cNvPr id="0" name=""/>
        <dsp:cNvSpPr/>
      </dsp:nvSpPr>
      <dsp:spPr>
        <a:xfrm>
          <a:off x="4558716" y="2055472"/>
          <a:ext cx="2547233" cy="721034"/>
        </a:xfrm>
        <a:prstGeom prst="chevron">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Excel spreadsheet or Certification Dashboard</a:t>
          </a:r>
          <a:endParaRPr lang="en-US" sz="1600" b="1" kern="1200" dirty="0">
            <a:solidFill>
              <a:schemeClr val="bg1"/>
            </a:solidFill>
          </a:endParaRPr>
        </a:p>
      </dsp:txBody>
      <dsp:txXfrm>
        <a:off x="4919233" y="2055472"/>
        <a:ext cx="1826199" cy="721034"/>
      </dsp:txXfrm>
    </dsp:sp>
    <dsp:sp modelId="{AE2D3DE1-E76B-43CF-BBC5-ECA4D9ABC5A8}">
      <dsp:nvSpPr>
        <dsp:cNvPr id="0" name=""/>
        <dsp:cNvSpPr/>
      </dsp:nvSpPr>
      <dsp:spPr>
        <a:xfrm>
          <a:off x="374388" y="2971967"/>
          <a:ext cx="2171789" cy="8687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Generating written exam</a:t>
          </a:r>
          <a:endParaRPr lang="en-US" sz="2000" kern="1200" dirty="0"/>
        </a:p>
      </dsp:txBody>
      <dsp:txXfrm>
        <a:off x="808746" y="2971967"/>
        <a:ext cx="1303074" cy="868715"/>
      </dsp:txXfrm>
    </dsp:sp>
    <dsp:sp modelId="{65B9FA39-77BD-4A37-8E89-681C1A78A75D}">
      <dsp:nvSpPr>
        <dsp:cNvPr id="0" name=""/>
        <dsp:cNvSpPr/>
      </dsp:nvSpPr>
      <dsp:spPr>
        <a:xfrm>
          <a:off x="2263845" y="3045807"/>
          <a:ext cx="2547233" cy="721034"/>
        </a:xfrm>
        <a:prstGeom prst="chevron">
          <a:avLst/>
        </a:prstGeom>
        <a:solidFill>
          <a:srgbClr val="70AB2F">
            <a:alpha val="90000"/>
          </a:srgb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Random question generator</a:t>
          </a:r>
        </a:p>
      </dsp:txBody>
      <dsp:txXfrm>
        <a:off x="2624362" y="3045807"/>
        <a:ext cx="1826199" cy="721034"/>
      </dsp:txXfrm>
    </dsp:sp>
    <dsp:sp modelId="{8B0CA289-06CA-4C56-A1F8-909E65ABF841}">
      <dsp:nvSpPr>
        <dsp:cNvPr id="0" name=""/>
        <dsp:cNvSpPr/>
      </dsp:nvSpPr>
      <dsp:spPr>
        <a:xfrm>
          <a:off x="4558716" y="3045807"/>
          <a:ext cx="2547233" cy="721034"/>
        </a:xfrm>
        <a:prstGeom prst="chevron">
          <a:avLst/>
        </a:prstGeom>
        <a:solidFill>
          <a:srgbClr val="70AB2F">
            <a:alpha val="89804"/>
          </a:srgb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Exam question code tracker</a:t>
          </a:r>
        </a:p>
      </dsp:txBody>
      <dsp:txXfrm>
        <a:off x="4919233" y="3045807"/>
        <a:ext cx="1826199" cy="721034"/>
      </dsp:txXfrm>
    </dsp:sp>
    <dsp:sp modelId="{1FB3D5CE-B7B4-44F9-89D6-6076265F08C5}">
      <dsp:nvSpPr>
        <dsp:cNvPr id="0" name=""/>
        <dsp:cNvSpPr/>
      </dsp:nvSpPr>
      <dsp:spPr>
        <a:xfrm>
          <a:off x="6853587" y="3045807"/>
          <a:ext cx="2547233" cy="721034"/>
        </a:xfrm>
        <a:prstGeom prst="chevron">
          <a:avLst/>
        </a:prstGeom>
        <a:solidFill>
          <a:srgbClr val="70AB2F">
            <a:alpha val="90000"/>
          </a:srgb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Questions bank</a:t>
          </a:r>
        </a:p>
      </dsp:txBody>
      <dsp:txXfrm>
        <a:off x="7214104" y="3045807"/>
        <a:ext cx="1826199" cy="721034"/>
      </dsp:txXfrm>
    </dsp:sp>
    <dsp:sp modelId="{B1208DD5-1143-481B-9E71-64F2E636B49B}">
      <dsp:nvSpPr>
        <dsp:cNvPr id="0" name=""/>
        <dsp:cNvSpPr/>
      </dsp:nvSpPr>
      <dsp:spPr>
        <a:xfrm>
          <a:off x="374388" y="3962303"/>
          <a:ext cx="2171789" cy="8687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Conducting written exam</a:t>
          </a:r>
          <a:endParaRPr lang="en-US" sz="2000" kern="1200" dirty="0"/>
        </a:p>
      </dsp:txBody>
      <dsp:txXfrm>
        <a:off x="808746" y="3962303"/>
        <a:ext cx="1303074" cy="868715"/>
      </dsp:txXfrm>
    </dsp:sp>
    <dsp:sp modelId="{A4D7B55D-D823-4C50-98A9-E2A80BD60D48}">
      <dsp:nvSpPr>
        <dsp:cNvPr id="0" name=""/>
        <dsp:cNvSpPr/>
      </dsp:nvSpPr>
      <dsp:spPr>
        <a:xfrm>
          <a:off x="2263845" y="4036143"/>
          <a:ext cx="2547233" cy="7210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Examination questions &amp; Examination response sheets</a:t>
          </a:r>
        </a:p>
      </dsp:txBody>
      <dsp:txXfrm>
        <a:off x="2624362" y="4036143"/>
        <a:ext cx="1826199" cy="721034"/>
      </dsp:txXfrm>
    </dsp:sp>
    <dsp:sp modelId="{718AC4B6-8E6D-429E-9C9D-02B08D008626}">
      <dsp:nvSpPr>
        <dsp:cNvPr id="0" name=""/>
        <dsp:cNvSpPr/>
      </dsp:nvSpPr>
      <dsp:spPr>
        <a:xfrm>
          <a:off x="4558716" y="4036143"/>
          <a:ext cx="2547233" cy="7210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Written Examination Questions  &amp; Answer Key</a:t>
          </a:r>
        </a:p>
      </dsp:txBody>
      <dsp:txXfrm>
        <a:off x="4919233" y="4036143"/>
        <a:ext cx="1826199" cy="721034"/>
      </dsp:txXfrm>
    </dsp:sp>
    <dsp:sp modelId="{2B300908-E51A-467F-B90A-EC5A59A0AD6B}">
      <dsp:nvSpPr>
        <dsp:cNvPr id="0" name=""/>
        <dsp:cNvSpPr/>
      </dsp:nvSpPr>
      <dsp:spPr>
        <a:xfrm>
          <a:off x="6853587" y="4036143"/>
          <a:ext cx="2547233" cy="721034"/>
        </a:xfrm>
        <a:prstGeom prst="chevron">
          <a:avLst/>
        </a:prstGeom>
        <a:solidFill>
          <a:srgbClr val="70AB2F">
            <a:alpha val="90000"/>
          </a:srgb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Siemens </a:t>
          </a:r>
          <a:r>
            <a:rPr lang="en-US" sz="1600" b="1" kern="1200" dirty="0" err="1" smtClean="0">
              <a:solidFill>
                <a:schemeClr val="bg1"/>
              </a:solidFill>
            </a:rPr>
            <a:t>PEPconnect</a:t>
          </a:r>
          <a:r>
            <a:rPr lang="en-US" sz="1600" b="1" kern="1200" dirty="0" smtClean="0">
              <a:solidFill>
                <a:schemeClr val="bg1"/>
              </a:solidFill>
            </a:rPr>
            <a:t> Competency assessment</a:t>
          </a:r>
        </a:p>
      </dsp:txBody>
      <dsp:txXfrm>
        <a:off x="7214104" y="4036143"/>
        <a:ext cx="1826199" cy="721034"/>
      </dsp:txXfrm>
    </dsp:sp>
    <dsp:sp modelId="{F177B5F8-9016-4011-90A1-8A2AFBD5474F}">
      <dsp:nvSpPr>
        <dsp:cNvPr id="0" name=""/>
        <dsp:cNvSpPr/>
      </dsp:nvSpPr>
      <dsp:spPr>
        <a:xfrm>
          <a:off x="9148458" y="4036143"/>
          <a:ext cx="2547233" cy="721034"/>
        </a:xfrm>
        <a:prstGeom prst="chevron">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Excel spreadsheet or Certification Dashboard</a:t>
          </a:r>
        </a:p>
      </dsp:txBody>
      <dsp:txXfrm>
        <a:off x="9508975" y="4036143"/>
        <a:ext cx="1826199" cy="721034"/>
      </dsp:txXfrm>
    </dsp:sp>
    <dsp:sp modelId="{5B87B00F-94CD-494A-B6D5-EC91E916AB58}">
      <dsp:nvSpPr>
        <dsp:cNvPr id="0" name=""/>
        <dsp:cNvSpPr/>
      </dsp:nvSpPr>
      <dsp:spPr>
        <a:xfrm>
          <a:off x="374388" y="4952638"/>
          <a:ext cx="2171789" cy="86871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Conducting practical exam</a:t>
          </a:r>
        </a:p>
      </dsp:txBody>
      <dsp:txXfrm>
        <a:off x="808746" y="4952638"/>
        <a:ext cx="1303074" cy="868715"/>
      </dsp:txXfrm>
    </dsp:sp>
    <dsp:sp modelId="{38FFB2D4-92FE-404C-B4E3-74EA0553A5DA}">
      <dsp:nvSpPr>
        <dsp:cNvPr id="0" name=""/>
        <dsp:cNvSpPr/>
      </dsp:nvSpPr>
      <dsp:spPr>
        <a:xfrm>
          <a:off x="2263845" y="5026479"/>
          <a:ext cx="2547233" cy="7210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Competency panel (5-6 DTS specimens)</a:t>
          </a:r>
        </a:p>
      </dsp:txBody>
      <dsp:txXfrm>
        <a:off x="2624362" y="5026479"/>
        <a:ext cx="1826199" cy="721034"/>
      </dsp:txXfrm>
    </dsp:sp>
    <dsp:sp modelId="{BCE0169F-3812-4730-ABA0-D1C431D0474E}">
      <dsp:nvSpPr>
        <dsp:cNvPr id="0" name=""/>
        <dsp:cNvSpPr/>
      </dsp:nvSpPr>
      <dsp:spPr>
        <a:xfrm>
          <a:off x="4558716" y="5026479"/>
          <a:ext cx="2547233" cy="7210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Practical Examination Result Form</a:t>
          </a:r>
        </a:p>
      </dsp:txBody>
      <dsp:txXfrm>
        <a:off x="4919233" y="5026479"/>
        <a:ext cx="1826199" cy="721034"/>
      </dsp:txXfrm>
    </dsp:sp>
    <dsp:sp modelId="{57E57F9E-4DBE-41AC-9234-7230F9D7D39A}">
      <dsp:nvSpPr>
        <dsp:cNvPr id="0" name=""/>
        <dsp:cNvSpPr/>
      </dsp:nvSpPr>
      <dsp:spPr>
        <a:xfrm>
          <a:off x="6853587" y="5026479"/>
          <a:ext cx="2547233" cy="72103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Direct observation checklist</a:t>
          </a:r>
        </a:p>
      </dsp:txBody>
      <dsp:txXfrm>
        <a:off x="7214104" y="5026479"/>
        <a:ext cx="1826199" cy="721034"/>
      </dsp:txXfrm>
    </dsp:sp>
    <dsp:sp modelId="{76B33C84-DF88-485D-80A2-E965F3CEAACA}">
      <dsp:nvSpPr>
        <dsp:cNvPr id="0" name=""/>
        <dsp:cNvSpPr/>
      </dsp:nvSpPr>
      <dsp:spPr>
        <a:xfrm>
          <a:off x="9148458" y="5026479"/>
          <a:ext cx="2547233" cy="721034"/>
        </a:xfrm>
        <a:prstGeom prst="chevron">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smtClean="0">
              <a:solidFill>
                <a:schemeClr val="bg1"/>
              </a:solidFill>
            </a:rPr>
            <a:t>Excel spreadsheet or Certification Dashboard</a:t>
          </a:r>
          <a:endParaRPr lang="en-US" sz="1600" b="1" kern="1200" dirty="0" smtClean="0">
            <a:solidFill>
              <a:schemeClr val="bg1"/>
            </a:solidFill>
          </a:endParaRPr>
        </a:p>
      </dsp:txBody>
      <dsp:txXfrm>
        <a:off x="9508975" y="5026479"/>
        <a:ext cx="1826199" cy="72103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7A099B1-E130-4812-964E-1417C4C6BBD3}" type="datetimeFigureOut">
              <a:rPr lang="en-US" smtClean="0"/>
              <a:t>1/20/2019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31097D6-6662-454F-88D1-007F20C88A03}" type="slidenum">
              <a:rPr lang="en-US" smtClean="0"/>
              <a:t>‹#›</a:t>
            </a:fld>
            <a:endParaRPr lang="en-US"/>
          </a:p>
        </p:txBody>
      </p:sp>
    </p:spTree>
    <p:extLst>
      <p:ext uri="{BB962C8B-B14F-4D97-AF65-F5344CB8AC3E}">
        <p14:creationId xmlns:p14="http://schemas.microsoft.com/office/powerpoint/2010/main" val="188644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97D6-6662-454F-88D1-007F20C88A03}" type="slidenum">
              <a:rPr lang="en-US" smtClean="0"/>
              <a:t>1</a:t>
            </a:fld>
            <a:endParaRPr lang="en-US"/>
          </a:p>
        </p:txBody>
      </p:sp>
    </p:spTree>
    <p:extLst>
      <p:ext uri="{BB962C8B-B14F-4D97-AF65-F5344CB8AC3E}">
        <p14:creationId xmlns:p14="http://schemas.microsoft.com/office/powerpoint/2010/main" val="352254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t>
            </a:r>
            <a:r>
              <a:rPr lang="en-US" baseline="0" dirty="0" smtClean="0"/>
              <a:t>Permanent Secretary has approved the framework for the National POCT Certification Program to ensure efficient and effective programming that guarantees reliability and accuracy of test results as well as encourage a culture of continuous quality improvement for the program.</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diagram shows the 2 main programs of certification that the framework governs: The Site Certification  Program and the Tester Certification Program</a:t>
            </a:r>
          </a:p>
          <a:p>
            <a:pPr marL="171450"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When RTCQI was initially rolled-out in 2015, there was a training for the auditing component of Site Certification using SPI-RT,</a:t>
            </a:r>
            <a:r>
              <a:rPr lang="en-US" u="none" baseline="0" dirty="0" smtClean="0"/>
              <a:t> a scale up of an auditors training in March 2018, and </a:t>
            </a:r>
            <a:r>
              <a:rPr lang="en-US" u="none" baseline="0" dirty="0" smtClean="0">
                <a:solidFill>
                  <a:srgbClr val="FF0000"/>
                </a:solidFill>
              </a:rPr>
              <a:t>many of you were certified and serve as POCT site auditors to help evaluate and assist sites achieve level 4 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baseline="0"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solidFill>
                  <a:srgbClr val="FF0000"/>
                </a:solidFill>
              </a:rPr>
              <a:t>So today we are here to focus on training for the Tester Certification program, ultimately, to ensure ongoing monitoring and evaluation of testing personnel and assist personnel with becoming certified and </a:t>
            </a:r>
            <a:r>
              <a:rPr lang="en-US" u="none" baseline="0" dirty="0" err="1" smtClean="0">
                <a:solidFill>
                  <a:srgbClr val="FF0000"/>
                </a:solidFill>
              </a:rPr>
              <a:t>maintaing</a:t>
            </a:r>
            <a:r>
              <a:rPr lang="en-US" u="none" baseline="0" dirty="0" smtClean="0">
                <a:solidFill>
                  <a:srgbClr val="FF0000"/>
                </a:solidFill>
              </a:rPr>
              <a:t> their certification for HIV POCT.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baseline="0"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solidFill>
                  <a:srgbClr val="FF0000"/>
                </a:solidFill>
              </a:rPr>
              <a:t>Similar to the Site Certification program the Tester Certification program uses data management and competency assessment tools, which we will focus on learning how to use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baseline="0"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solidFill>
                  <a:srgbClr val="FF0000"/>
                </a:solidFill>
              </a:rPr>
              <a:t>Competency assessment tools include a written exam package and a </a:t>
            </a:r>
            <a:r>
              <a:rPr lang="en-US" u="none" baseline="0" dirty="0" err="1" smtClean="0">
                <a:solidFill>
                  <a:srgbClr val="FF0000"/>
                </a:solidFill>
              </a:rPr>
              <a:t>pratical</a:t>
            </a:r>
            <a:r>
              <a:rPr lang="en-US" u="none" baseline="0" dirty="0" smtClean="0">
                <a:solidFill>
                  <a:srgbClr val="FF0000"/>
                </a:solidFill>
              </a:rPr>
              <a:t> exam package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solidFill>
                  <a:srgbClr val="FF0000"/>
                </a:solidFill>
              </a:rPr>
              <a:t>The written exam package may be administered in paper-based form or online using the Siemens </a:t>
            </a:r>
            <a:r>
              <a:rPr lang="en-US" u="none" baseline="0" dirty="0" err="1" smtClean="0">
                <a:solidFill>
                  <a:srgbClr val="FF0000"/>
                </a:solidFill>
              </a:rPr>
              <a:t>PEPconnect</a:t>
            </a:r>
            <a:r>
              <a:rPr lang="en-US" u="none" baseline="0" dirty="0" smtClean="0">
                <a:solidFill>
                  <a:srgbClr val="FF0000"/>
                </a:solidFill>
              </a:rPr>
              <a:t> Solution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none" baseline="0"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solidFill>
                  <a:srgbClr val="FF0000"/>
                </a:solidFill>
              </a:rPr>
              <a:t>Currently data can be managed using the excel spreadsheet template, but the CDC ILB informatics team is working on programming a Personnel module of the Certification Dashboard that will be accessible via internet and help to automatically generate analyses of the personnel certification data, similar to the site module that already exists for Site Certification.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solidFill>
                  <a:srgbClr val="FF0000"/>
                </a:solidFill>
              </a:rPr>
              <a:t>We hope to have the Personnel module ready by March and will need to collect names of sites, testers and geographic areas of sites to pre load into the system.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baseline="0"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E31097D6-6662-454F-88D1-007F20C88A03}" type="slidenum">
              <a:rPr lang="en-US" smtClean="0"/>
              <a:t>2</a:t>
            </a:fld>
            <a:endParaRPr lang="en-US"/>
          </a:p>
        </p:txBody>
      </p:sp>
    </p:spTree>
    <p:extLst>
      <p:ext uri="{BB962C8B-B14F-4D97-AF65-F5344CB8AC3E}">
        <p14:creationId xmlns:p14="http://schemas.microsoft.com/office/powerpoint/2010/main" val="49749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overall HIV Tester Personnel Training  and Certification Process</a:t>
            </a:r>
          </a:p>
          <a:p>
            <a:endParaRPr lang="en-US" dirty="0" smtClean="0"/>
          </a:p>
          <a:p>
            <a:pPr marL="171450" indent="-171450">
              <a:buFont typeface="Arial" panose="020B0604020202020204" pitchFamily="34" charset="0"/>
              <a:buChar char="•"/>
            </a:pPr>
            <a:r>
              <a:rPr lang="en-US" dirty="0" smtClean="0"/>
              <a:t>The overall training and certification process starts with a training</a:t>
            </a:r>
            <a:r>
              <a:rPr lang="en-US" baseline="0" dirty="0" smtClean="0"/>
              <a:t> and then competency assessment to lead to certification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MOH will develop the training curriculum</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There</a:t>
            </a:r>
            <a:r>
              <a:rPr lang="en-US" baseline="0" dirty="0" smtClean="0"/>
              <a:t> will be an initial training for new testers and a refresher training that must be taken by tester’s to maintain their competency.</a:t>
            </a:r>
          </a:p>
          <a:p>
            <a:pPr marL="628650" lvl="1" indent="-171450">
              <a:buFont typeface="Arial" panose="020B0604020202020204" pitchFamily="34" charset="0"/>
              <a:buChar char="•"/>
            </a:pPr>
            <a:r>
              <a:rPr lang="en-US" baseline="0" dirty="0" smtClean="0"/>
              <a:t>Refresher training may be administered through a formal 1-2 day refresher training, mentoring/coaching or targeted training</a:t>
            </a:r>
          </a:p>
          <a:p>
            <a:pPr marL="628650" lvl="1" indent="-171450">
              <a:buFont typeface="Arial" panose="020B0604020202020204" pitchFamily="34" charset="0"/>
              <a:buChar char="•"/>
            </a:pPr>
            <a:r>
              <a:rPr lang="en-US" baseline="0" dirty="0" smtClean="0"/>
              <a:t>The Siemens </a:t>
            </a:r>
            <a:r>
              <a:rPr lang="en-US" baseline="0" dirty="0" err="1" smtClean="0"/>
              <a:t>PEPconnect</a:t>
            </a:r>
            <a:r>
              <a:rPr lang="en-US" baseline="0" dirty="0" smtClean="0"/>
              <a:t> platform that we will discuss in a later session today has a educational video that can be viewed online from desktop or mobile device.</a:t>
            </a:r>
          </a:p>
          <a:p>
            <a:pPr marL="628650" lvl="1" indent="-171450">
              <a:buFont typeface="Arial" panose="020B0604020202020204" pitchFamily="34" charset="0"/>
              <a:buChar char="•"/>
            </a:pPr>
            <a:r>
              <a:rPr lang="en-US" baseline="0" dirty="0" smtClean="0"/>
              <a:t>It also provides an competency assessment exam, as I mentioned before) that automatically generates a set of 25 questions for a question bank of 180.</a:t>
            </a:r>
          </a:p>
          <a:p>
            <a:pPr marL="628650" lvl="1"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31097D6-6662-454F-88D1-007F20C88A03}" type="slidenum">
              <a:rPr lang="en-US" smtClean="0"/>
              <a:t>3</a:t>
            </a:fld>
            <a:endParaRPr lang="en-US"/>
          </a:p>
        </p:txBody>
      </p:sp>
    </p:spTree>
    <p:extLst>
      <p:ext uri="{BB962C8B-B14F-4D97-AF65-F5344CB8AC3E}">
        <p14:creationId xmlns:p14="http://schemas.microsoft.com/office/powerpoint/2010/main" val="171686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Examinee</a:t>
            </a:r>
            <a:r>
              <a:rPr lang="en-US" baseline="0" dirty="0" smtClean="0"/>
              <a:t> can take Written Exam or Practical exam 1</a:t>
            </a:r>
            <a:r>
              <a:rPr lang="en-US" baseline="30000" dirty="0" smtClean="0"/>
              <a:t>st</a:t>
            </a:r>
            <a:r>
              <a:rPr lang="en-US" baseline="0" dirty="0" smtClean="0"/>
              <a:t> , then take the other exam subsequently</a:t>
            </a:r>
            <a:endParaRPr lang="en-US" dirty="0"/>
          </a:p>
        </p:txBody>
      </p:sp>
      <p:sp>
        <p:nvSpPr>
          <p:cNvPr id="4" name="Slide Number Placeholder 3"/>
          <p:cNvSpPr>
            <a:spLocks noGrp="1"/>
          </p:cNvSpPr>
          <p:nvPr>
            <p:ph type="sldNum" sz="quarter" idx="10"/>
          </p:nvPr>
        </p:nvSpPr>
        <p:spPr/>
        <p:txBody>
          <a:bodyPr/>
          <a:lstStyle/>
          <a:p>
            <a:fld id="{E31097D6-6662-454F-88D1-007F20C88A03}" type="slidenum">
              <a:rPr lang="en-US" smtClean="0"/>
              <a:t>4</a:t>
            </a:fld>
            <a:endParaRPr lang="en-US"/>
          </a:p>
        </p:txBody>
      </p:sp>
    </p:spTree>
    <p:extLst>
      <p:ext uri="{BB962C8B-B14F-4D97-AF65-F5344CB8AC3E}">
        <p14:creationId xmlns:p14="http://schemas.microsoft.com/office/powerpoint/2010/main" val="400697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Cyclic process flow</a:t>
            </a:r>
            <a:r>
              <a:rPr lang="en-US" baseline="0" dirty="0" smtClean="0"/>
              <a:t> where examinee has to pass exam before taking the practical exam.</a:t>
            </a:r>
            <a:endParaRPr lang="en-US" dirty="0"/>
          </a:p>
        </p:txBody>
      </p:sp>
      <p:sp>
        <p:nvSpPr>
          <p:cNvPr id="4" name="Slide Number Placeholder 3"/>
          <p:cNvSpPr>
            <a:spLocks noGrp="1"/>
          </p:cNvSpPr>
          <p:nvPr>
            <p:ph type="sldNum" sz="quarter" idx="10"/>
          </p:nvPr>
        </p:nvSpPr>
        <p:spPr/>
        <p:txBody>
          <a:bodyPr/>
          <a:lstStyle/>
          <a:p>
            <a:fld id="{E31097D6-6662-454F-88D1-007F20C88A03}" type="slidenum">
              <a:rPr lang="en-US" smtClean="0"/>
              <a:t>5</a:t>
            </a:fld>
            <a:endParaRPr lang="en-US"/>
          </a:p>
        </p:txBody>
      </p:sp>
    </p:spTree>
    <p:extLst>
      <p:ext uri="{BB962C8B-B14F-4D97-AF65-F5344CB8AC3E}">
        <p14:creationId xmlns:p14="http://schemas.microsoft.com/office/powerpoint/2010/main" val="181402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097D6-6662-454F-88D1-007F20C88A03}" type="slidenum">
              <a:rPr lang="en-US" smtClean="0"/>
              <a:t>6</a:t>
            </a:fld>
            <a:endParaRPr lang="en-US"/>
          </a:p>
        </p:txBody>
      </p:sp>
    </p:spTree>
    <p:extLst>
      <p:ext uri="{BB962C8B-B14F-4D97-AF65-F5344CB8AC3E}">
        <p14:creationId xmlns:p14="http://schemas.microsoft.com/office/powerpoint/2010/main" val="380082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steps and tools that aid in tester competency </a:t>
            </a:r>
            <a:r>
              <a:rPr lang="en-US" smtClean="0"/>
              <a:t>assessment.</a:t>
            </a:r>
            <a:endParaRPr lang="en-US" dirty="0" smtClean="0"/>
          </a:p>
        </p:txBody>
      </p:sp>
      <p:sp>
        <p:nvSpPr>
          <p:cNvPr id="4" name="Slide Number Placeholder 3"/>
          <p:cNvSpPr>
            <a:spLocks noGrp="1"/>
          </p:cNvSpPr>
          <p:nvPr>
            <p:ph type="sldNum" sz="quarter" idx="10"/>
          </p:nvPr>
        </p:nvSpPr>
        <p:spPr/>
        <p:txBody>
          <a:bodyPr/>
          <a:lstStyle/>
          <a:p>
            <a:fld id="{E31097D6-6662-454F-88D1-007F20C88A03}" type="slidenum">
              <a:rPr lang="en-US" smtClean="0"/>
              <a:t>7</a:t>
            </a:fld>
            <a:endParaRPr lang="en-US"/>
          </a:p>
        </p:txBody>
      </p:sp>
    </p:spTree>
    <p:extLst>
      <p:ext uri="{BB962C8B-B14F-4D97-AF65-F5344CB8AC3E}">
        <p14:creationId xmlns:p14="http://schemas.microsoft.com/office/powerpoint/2010/main" val="395057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51F53D-09C9-4FA1-B7E0-969254D3BEBD}"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132246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1F53D-09C9-4FA1-B7E0-969254D3BEBD}"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64608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1F53D-09C9-4FA1-B7E0-969254D3BEBD}"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409112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51F53D-09C9-4FA1-B7E0-969254D3BEBD}"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48552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51F53D-09C9-4FA1-B7E0-969254D3BEBD}"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152922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51F53D-09C9-4FA1-B7E0-969254D3BEBD}"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300879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51F53D-09C9-4FA1-B7E0-969254D3BEBD}" type="datetimeFigureOut">
              <a:rPr lang="en-US" smtClean="0"/>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106183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51F53D-09C9-4FA1-B7E0-969254D3BEBD}" type="datetimeFigureOut">
              <a:rPr lang="en-US" smtClean="0"/>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347559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1F53D-09C9-4FA1-B7E0-969254D3BEBD}" type="datetimeFigureOut">
              <a:rPr lang="en-US" smtClean="0"/>
              <a:t>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284375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51F53D-09C9-4FA1-B7E0-969254D3BEBD}"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204901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51F53D-09C9-4FA1-B7E0-969254D3BEBD}"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83EB3-B2F2-4AB3-B889-3C17F86292DD}" type="slidenum">
              <a:rPr lang="en-US" smtClean="0"/>
              <a:t>‹#›</a:t>
            </a:fld>
            <a:endParaRPr lang="en-US"/>
          </a:p>
        </p:txBody>
      </p:sp>
    </p:spTree>
    <p:extLst>
      <p:ext uri="{BB962C8B-B14F-4D97-AF65-F5344CB8AC3E}">
        <p14:creationId xmlns:p14="http://schemas.microsoft.com/office/powerpoint/2010/main" val="26736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1F53D-09C9-4FA1-B7E0-969254D3BEBD}" type="datetimeFigureOut">
              <a:rPr lang="en-US" smtClean="0"/>
              <a:t>1/20/2019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83EB3-B2F2-4AB3-B889-3C17F86292DD}" type="slidenum">
              <a:rPr lang="en-US" smtClean="0"/>
              <a:t>‹#›</a:t>
            </a:fld>
            <a:endParaRPr lang="en-US"/>
          </a:p>
        </p:txBody>
      </p:sp>
    </p:spTree>
    <p:extLst>
      <p:ext uri="{BB962C8B-B14F-4D97-AF65-F5344CB8AC3E}">
        <p14:creationId xmlns:p14="http://schemas.microsoft.com/office/powerpoint/2010/main" val="290857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5477" y="2295524"/>
            <a:ext cx="9144000" cy="1489101"/>
          </a:xfrm>
        </p:spPr>
        <p:txBody>
          <a:bodyPr>
            <a:normAutofit/>
          </a:bodyPr>
          <a:lstStyle/>
          <a:p>
            <a:r>
              <a:rPr lang="en-US" sz="3600" b="1" dirty="0" smtClean="0">
                <a:solidFill>
                  <a:srgbClr val="0033CC"/>
                </a:solidFill>
                <a:latin typeface="+mn-lt"/>
                <a:ea typeface="+mn-ea"/>
                <a:cs typeface="+mn-cs"/>
              </a:rPr>
              <a:t>National HIV POCT </a:t>
            </a:r>
            <a:r>
              <a:rPr lang="en-US" sz="3600" b="1" dirty="0">
                <a:solidFill>
                  <a:srgbClr val="0033CC"/>
                </a:solidFill>
                <a:latin typeface="+mn-lt"/>
                <a:ea typeface="+mn-ea"/>
                <a:cs typeface="+mn-cs"/>
              </a:rPr>
              <a:t>Site and Personnel Certification Data Flow </a:t>
            </a:r>
            <a:r>
              <a:rPr lang="en-US" sz="3600" b="1" dirty="0" smtClean="0">
                <a:solidFill>
                  <a:srgbClr val="0033CC"/>
                </a:solidFill>
                <a:latin typeface="+mn-lt"/>
                <a:ea typeface="+mn-ea"/>
                <a:cs typeface="+mn-cs"/>
              </a:rPr>
              <a:t>and </a:t>
            </a:r>
            <a:r>
              <a:rPr lang="en-US" sz="3600" b="1" dirty="0">
                <a:solidFill>
                  <a:srgbClr val="0033CC"/>
                </a:solidFill>
                <a:latin typeface="+mn-lt"/>
                <a:ea typeface="+mn-ea"/>
                <a:cs typeface="+mn-cs"/>
              </a:rPr>
              <a:t>Tools</a:t>
            </a:r>
          </a:p>
        </p:txBody>
      </p:sp>
    </p:spTree>
    <p:extLst>
      <p:ext uri="{BB962C8B-B14F-4D97-AF65-F5344CB8AC3E}">
        <p14:creationId xmlns:p14="http://schemas.microsoft.com/office/powerpoint/2010/main" val="3654867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9754" y="203294"/>
            <a:ext cx="7030066" cy="369332"/>
          </a:xfrm>
          <a:prstGeom prst="rect">
            <a:avLst/>
          </a:prstGeom>
          <a:noFill/>
        </p:spPr>
        <p:txBody>
          <a:bodyPr wrap="none" rtlCol="0">
            <a:spAutoFit/>
          </a:bodyPr>
          <a:lstStyle/>
          <a:p>
            <a:r>
              <a:rPr lang="en-US" b="1" dirty="0" smtClean="0">
                <a:solidFill>
                  <a:srgbClr val="0033CC"/>
                </a:solidFill>
              </a:rPr>
              <a:t>Overview of National HIV Certification Program (one certification entity)</a:t>
            </a:r>
            <a:endParaRPr lang="en-US" b="1" dirty="0">
              <a:solidFill>
                <a:srgbClr val="0033CC"/>
              </a:solidFill>
            </a:endParaRPr>
          </a:p>
        </p:txBody>
      </p:sp>
      <p:grpSp>
        <p:nvGrpSpPr>
          <p:cNvPr id="33" name="Group 32"/>
          <p:cNvGrpSpPr/>
          <p:nvPr/>
        </p:nvGrpSpPr>
        <p:grpSpPr>
          <a:xfrm>
            <a:off x="340270" y="773793"/>
            <a:ext cx="11580572" cy="5969225"/>
            <a:chOff x="340270" y="773793"/>
            <a:chExt cx="11580572" cy="5969225"/>
          </a:xfrm>
        </p:grpSpPr>
        <p:grpSp>
          <p:nvGrpSpPr>
            <p:cNvPr id="23" name="Group 22"/>
            <p:cNvGrpSpPr/>
            <p:nvPr/>
          </p:nvGrpSpPr>
          <p:grpSpPr>
            <a:xfrm>
              <a:off x="4376695" y="4985183"/>
              <a:ext cx="2704563" cy="619090"/>
              <a:chOff x="8178085" y="5370490"/>
              <a:chExt cx="2253804" cy="1146220"/>
            </a:xfrm>
          </p:grpSpPr>
          <p:cxnSp>
            <p:nvCxnSpPr>
              <p:cNvPr id="15" name="Straight Connector 14"/>
              <p:cNvCxnSpPr/>
              <p:nvPr/>
            </p:nvCxnSpPr>
            <p:spPr>
              <a:xfrm flipH="1">
                <a:off x="8178085" y="5370490"/>
                <a:ext cx="1" cy="75985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10431888" y="5383369"/>
                <a:ext cx="1" cy="759854"/>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8178085" y="6130344"/>
                <a:ext cx="2253803"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9304986" y="6136783"/>
                <a:ext cx="1" cy="379927"/>
              </a:xfrm>
              <a:prstGeom prst="line">
                <a:avLst/>
              </a:prstGeom>
            </p:spPr>
            <p:style>
              <a:lnRef idx="1">
                <a:schemeClr val="dk1"/>
              </a:lnRef>
              <a:fillRef idx="0">
                <a:schemeClr val="dk1"/>
              </a:fillRef>
              <a:effectRef idx="0">
                <a:schemeClr val="dk1"/>
              </a:effectRef>
              <a:fontRef idx="minor">
                <a:schemeClr val="tx1"/>
              </a:fontRef>
            </p:style>
          </p:cxnSp>
        </p:grpSp>
        <p:grpSp>
          <p:nvGrpSpPr>
            <p:cNvPr id="3" name="Group 2"/>
            <p:cNvGrpSpPr/>
            <p:nvPr/>
          </p:nvGrpSpPr>
          <p:grpSpPr>
            <a:xfrm>
              <a:off x="340270" y="773793"/>
              <a:ext cx="11580572" cy="5969225"/>
              <a:chOff x="340270" y="773793"/>
              <a:chExt cx="11580572" cy="5969225"/>
            </a:xfrm>
          </p:grpSpPr>
          <p:sp>
            <p:nvSpPr>
              <p:cNvPr id="9" name="Freeform 8"/>
              <p:cNvSpPr/>
              <p:nvPr/>
            </p:nvSpPr>
            <p:spPr>
              <a:xfrm>
                <a:off x="8429721" y="3150363"/>
                <a:ext cx="243403" cy="1222603"/>
              </a:xfrm>
              <a:custGeom>
                <a:avLst/>
                <a:gdLst/>
                <a:ahLst/>
                <a:cxnLst/>
                <a:rect l="0" t="0" r="0" b="0"/>
                <a:pathLst>
                  <a:path>
                    <a:moveTo>
                      <a:pt x="0" y="0"/>
                    </a:moveTo>
                    <a:lnTo>
                      <a:pt x="0" y="1222603"/>
                    </a:lnTo>
                    <a:lnTo>
                      <a:pt x="243403" y="1222603"/>
                    </a:lnTo>
                  </a:path>
                </a:pathLst>
              </a:custGeom>
              <a:noFill/>
            </p:spPr>
            <p:style>
              <a:lnRef idx="1">
                <a:schemeClr val="dk1"/>
              </a:lnRef>
              <a:fillRef idx="0">
                <a:schemeClr val="dk1"/>
              </a:fillRef>
              <a:effectRef idx="0">
                <a:schemeClr val="dk1"/>
              </a:effectRef>
              <a:fontRef idx="minor">
                <a:schemeClr val="tx1">
                  <a:hueOff val="0"/>
                  <a:satOff val="0"/>
                  <a:lumOff val="0"/>
                  <a:alphaOff val="0"/>
                </a:schemeClr>
              </a:fontRef>
            </p:style>
          </p:sp>
          <p:sp>
            <p:nvSpPr>
              <p:cNvPr id="10" name="Freeform 9"/>
              <p:cNvSpPr/>
              <p:nvPr/>
            </p:nvSpPr>
            <p:spPr>
              <a:xfrm>
                <a:off x="8186317" y="3150363"/>
                <a:ext cx="243403" cy="1222597"/>
              </a:xfrm>
              <a:custGeom>
                <a:avLst/>
                <a:gdLst/>
                <a:ahLst/>
                <a:cxnLst/>
                <a:rect l="0" t="0" r="0" b="0"/>
                <a:pathLst>
                  <a:path>
                    <a:moveTo>
                      <a:pt x="243403" y="0"/>
                    </a:moveTo>
                    <a:lnTo>
                      <a:pt x="243403" y="1222597"/>
                    </a:lnTo>
                    <a:lnTo>
                      <a:pt x="0" y="1222597"/>
                    </a:lnTo>
                  </a:path>
                </a:pathLst>
              </a:custGeom>
              <a:noFill/>
            </p:spPr>
            <p:style>
              <a:lnRef idx="1">
                <a:schemeClr val="dk1"/>
              </a:lnRef>
              <a:fillRef idx="0">
                <a:schemeClr val="dk1"/>
              </a:fillRef>
              <a:effectRef idx="0">
                <a:schemeClr val="dk1"/>
              </a:effectRef>
              <a:fontRef idx="minor">
                <a:schemeClr val="tx1">
                  <a:hueOff val="0"/>
                  <a:satOff val="0"/>
                  <a:lumOff val="0"/>
                  <a:alphaOff val="0"/>
                </a:schemeClr>
              </a:fontRef>
            </p:style>
          </p:sp>
          <p:sp>
            <p:nvSpPr>
              <p:cNvPr id="11" name="Freeform 10"/>
              <p:cNvSpPr/>
              <p:nvPr/>
            </p:nvSpPr>
            <p:spPr>
              <a:xfrm>
                <a:off x="5624788" y="1932856"/>
                <a:ext cx="1645869" cy="637975"/>
              </a:xfrm>
              <a:custGeom>
                <a:avLst/>
                <a:gdLst/>
                <a:ahLst/>
                <a:cxnLst/>
                <a:rect l="0" t="0" r="0" b="0"/>
                <a:pathLst>
                  <a:path>
                    <a:moveTo>
                      <a:pt x="0" y="0"/>
                    </a:moveTo>
                    <a:lnTo>
                      <a:pt x="0" y="637975"/>
                    </a:lnTo>
                    <a:lnTo>
                      <a:pt x="1645869" y="637975"/>
                    </a:lnTo>
                  </a:path>
                </a:pathLst>
              </a:custGeom>
              <a:noFill/>
            </p:spPr>
            <p:style>
              <a:lnRef idx="1">
                <a:schemeClr val="dk1"/>
              </a:lnRef>
              <a:fillRef idx="0">
                <a:schemeClr val="dk1"/>
              </a:fillRef>
              <a:effectRef idx="0">
                <a:schemeClr val="dk1"/>
              </a:effectRef>
              <a:fontRef idx="minor">
                <a:schemeClr val="tx1">
                  <a:hueOff val="0"/>
                  <a:satOff val="0"/>
                  <a:lumOff val="0"/>
                  <a:alphaOff val="0"/>
                </a:schemeClr>
              </a:fontRef>
            </p:style>
          </p:sp>
          <p:sp>
            <p:nvSpPr>
              <p:cNvPr id="12" name="Freeform 11"/>
              <p:cNvSpPr/>
              <p:nvPr/>
            </p:nvSpPr>
            <p:spPr>
              <a:xfrm>
                <a:off x="2928041" y="3150363"/>
                <a:ext cx="217162" cy="1231017"/>
              </a:xfrm>
              <a:custGeom>
                <a:avLst/>
                <a:gdLst/>
                <a:ahLst/>
                <a:cxnLst/>
                <a:rect l="0" t="0" r="0" b="0"/>
                <a:pathLst>
                  <a:path>
                    <a:moveTo>
                      <a:pt x="0" y="0"/>
                    </a:moveTo>
                    <a:lnTo>
                      <a:pt x="0" y="1231017"/>
                    </a:lnTo>
                    <a:lnTo>
                      <a:pt x="217162" y="1231017"/>
                    </a:lnTo>
                  </a:path>
                </a:pathLst>
              </a:custGeom>
              <a:noFill/>
            </p:spPr>
            <p:style>
              <a:lnRef idx="1">
                <a:schemeClr val="dk1"/>
              </a:lnRef>
              <a:fillRef idx="0">
                <a:schemeClr val="dk1"/>
              </a:fillRef>
              <a:effectRef idx="0">
                <a:schemeClr val="dk1"/>
              </a:effectRef>
              <a:fontRef idx="minor">
                <a:schemeClr val="tx1">
                  <a:hueOff val="0"/>
                  <a:satOff val="0"/>
                  <a:lumOff val="0"/>
                  <a:alphaOff val="0"/>
                </a:schemeClr>
              </a:fontRef>
            </p:style>
          </p:sp>
          <p:sp>
            <p:nvSpPr>
              <p:cNvPr id="13" name="Freeform 12"/>
              <p:cNvSpPr/>
              <p:nvPr/>
            </p:nvSpPr>
            <p:spPr>
              <a:xfrm>
                <a:off x="2658397" y="3150363"/>
                <a:ext cx="269644" cy="1237358"/>
              </a:xfrm>
              <a:custGeom>
                <a:avLst/>
                <a:gdLst/>
                <a:ahLst/>
                <a:cxnLst/>
                <a:rect l="0" t="0" r="0" b="0"/>
                <a:pathLst>
                  <a:path>
                    <a:moveTo>
                      <a:pt x="269644" y="0"/>
                    </a:moveTo>
                    <a:lnTo>
                      <a:pt x="269644" y="1237358"/>
                    </a:lnTo>
                    <a:lnTo>
                      <a:pt x="0" y="1237358"/>
                    </a:lnTo>
                  </a:path>
                </a:pathLst>
              </a:custGeom>
              <a:noFill/>
            </p:spPr>
            <p:style>
              <a:lnRef idx="1">
                <a:schemeClr val="dk1"/>
              </a:lnRef>
              <a:fillRef idx="0">
                <a:schemeClr val="dk1"/>
              </a:fillRef>
              <a:effectRef idx="0">
                <a:schemeClr val="dk1"/>
              </a:effectRef>
              <a:fontRef idx="minor">
                <a:schemeClr val="tx1">
                  <a:hueOff val="0"/>
                  <a:satOff val="0"/>
                  <a:lumOff val="0"/>
                  <a:alphaOff val="0"/>
                </a:schemeClr>
              </a:fontRef>
            </p:style>
          </p:sp>
          <p:sp>
            <p:nvSpPr>
              <p:cNvPr id="14" name="Freeform 13"/>
              <p:cNvSpPr/>
              <p:nvPr/>
            </p:nvSpPr>
            <p:spPr>
              <a:xfrm>
                <a:off x="4087105" y="1932856"/>
                <a:ext cx="1537682" cy="637975"/>
              </a:xfrm>
              <a:custGeom>
                <a:avLst/>
                <a:gdLst/>
                <a:ahLst/>
                <a:cxnLst/>
                <a:rect l="0" t="0" r="0" b="0"/>
                <a:pathLst>
                  <a:path>
                    <a:moveTo>
                      <a:pt x="1537682" y="0"/>
                    </a:moveTo>
                    <a:lnTo>
                      <a:pt x="1537682" y="637975"/>
                    </a:lnTo>
                    <a:lnTo>
                      <a:pt x="0" y="637975"/>
                    </a:lnTo>
                  </a:path>
                </a:pathLst>
              </a:custGeom>
              <a:noFill/>
            </p:spPr>
            <p:style>
              <a:lnRef idx="1">
                <a:schemeClr val="dk1"/>
              </a:lnRef>
              <a:fillRef idx="0">
                <a:schemeClr val="dk1"/>
              </a:fillRef>
              <a:effectRef idx="0">
                <a:schemeClr val="dk1"/>
              </a:effectRef>
              <a:fontRef idx="minor">
                <a:schemeClr val="tx1">
                  <a:hueOff val="0"/>
                  <a:satOff val="0"/>
                  <a:lumOff val="0"/>
                  <a:alphaOff val="0"/>
                </a:schemeClr>
              </a:fontRef>
            </p:style>
          </p:sp>
          <p:sp>
            <p:nvSpPr>
              <p:cNvPr id="20" name="Freeform 19"/>
              <p:cNvSpPr/>
              <p:nvPr/>
            </p:nvSpPr>
            <p:spPr>
              <a:xfrm>
                <a:off x="4465724" y="773793"/>
                <a:ext cx="2318126" cy="1159063"/>
              </a:xfrm>
              <a:custGeom>
                <a:avLst/>
                <a:gdLst>
                  <a:gd name="connsiteX0" fmla="*/ 0 w 2318126"/>
                  <a:gd name="connsiteY0" fmla="*/ 0 h 1159063"/>
                  <a:gd name="connsiteX1" fmla="*/ 2318126 w 2318126"/>
                  <a:gd name="connsiteY1" fmla="*/ 0 h 1159063"/>
                  <a:gd name="connsiteX2" fmla="*/ 2318126 w 2318126"/>
                  <a:gd name="connsiteY2" fmla="*/ 1159063 h 1159063"/>
                  <a:gd name="connsiteX3" fmla="*/ 0 w 2318126"/>
                  <a:gd name="connsiteY3" fmla="*/ 1159063 h 1159063"/>
                  <a:gd name="connsiteX4" fmla="*/ 0 w 2318126"/>
                  <a:gd name="connsiteY4" fmla="*/ 0 h 115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126" h="1159063">
                    <a:moveTo>
                      <a:pt x="0" y="0"/>
                    </a:moveTo>
                    <a:lnTo>
                      <a:pt x="2318126" y="0"/>
                    </a:lnTo>
                    <a:lnTo>
                      <a:pt x="2318126" y="1159063"/>
                    </a:lnTo>
                    <a:lnTo>
                      <a:pt x="0" y="1159063"/>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National POCT Certification Program (MOH)</a:t>
                </a:r>
                <a:endParaRPr lang="en-US" sz="1600" kern="1200" dirty="0"/>
              </a:p>
            </p:txBody>
          </p:sp>
          <p:sp>
            <p:nvSpPr>
              <p:cNvPr id="22" name="Freeform 21"/>
              <p:cNvSpPr/>
              <p:nvPr/>
            </p:nvSpPr>
            <p:spPr>
              <a:xfrm>
                <a:off x="1768978" y="1991299"/>
                <a:ext cx="2318126" cy="11590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5000"/>
                    </a:moveTo>
                    <a:lnTo>
                      <a:pt x="5000" y="0"/>
                    </a:lnTo>
                    <a:lnTo>
                      <a:pt x="10000" y="5000"/>
                    </a:lnTo>
                    <a:lnTo>
                      <a:pt x="5000" y="10000"/>
                    </a:lnTo>
                    <a:lnTo>
                      <a:pt x="0" y="5000"/>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9692" tIns="299926" rIns="589691" bIns="299926" numCol="1" spcCol="1270" anchor="ctr" anchorCtr="0">
                <a:noAutofit/>
              </a:bodyPr>
              <a:lstStyle/>
              <a:p>
                <a:pPr lvl="0" algn="ctr" defTabSz="711200">
                  <a:lnSpc>
                    <a:spcPct val="90000"/>
                  </a:lnSpc>
                  <a:spcBef>
                    <a:spcPct val="0"/>
                  </a:spcBef>
                  <a:spcAft>
                    <a:spcPct val="35000"/>
                  </a:spcAft>
                </a:pPr>
                <a:r>
                  <a:rPr lang="en-US" sz="1600" kern="1200" dirty="0" smtClean="0"/>
                  <a:t>Site certification program</a:t>
                </a:r>
                <a:endParaRPr lang="en-US" sz="1600" kern="1200" dirty="0"/>
              </a:p>
            </p:txBody>
          </p:sp>
          <p:sp>
            <p:nvSpPr>
              <p:cNvPr id="26" name="Freeform 25"/>
              <p:cNvSpPr/>
              <p:nvPr/>
            </p:nvSpPr>
            <p:spPr>
              <a:xfrm>
                <a:off x="340270" y="3609955"/>
                <a:ext cx="2318126" cy="1555532"/>
              </a:xfrm>
              <a:custGeom>
                <a:avLst/>
                <a:gdLst>
                  <a:gd name="connsiteX0" fmla="*/ 0 w 2318126"/>
                  <a:gd name="connsiteY0" fmla="*/ 259261 h 1555532"/>
                  <a:gd name="connsiteX1" fmla="*/ 259261 w 2318126"/>
                  <a:gd name="connsiteY1" fmla="*/ 0 h 1555532"/>
                  <a:gd name="connsiteX2" fmla="*/ 2058865 w 2318126"/>
                  <a:gd name="connsiteY2" fmla="*/ 0 h 1555532"/>
                  <a:gd name="connsiteX3" fmla="*/ 2318126 w 2318126"/>
                  <a:gd name="connsiteY3" fmla="*/ 259261 h 1555532"/>
                  <a:gd name="connsiteX4" fmla="*/ 2318126 w 2318126"/>
                  <a:gd name="connsiteY4" fmla="*/ 1296271 h 1555532"/>
                  <a:gd name="connsiteX5" fmla="*/ 2058865 w 2318126"/>
                  <a:gd name="connsiteY5" fmla="*/ 1555532 h 1555532"/>
                  <a:gd name="connsiteX6" fmla="*/ 259261 w 2318126"/>
                  <a:gd name="connsiteY6" fmla="*/ 1555532 h 1555532"/>
                  <a:gd name="connsiteX7" fmla="*/ 0 w 2318126"/>
                  <a:gd name="connsiteY7" fmla="*/ 1296271 h 1555532"/>
                  <a:gd name="connsiteX8" fmla="*/ 0 w 2318126"/>
                  <a:gd name="connsiteY8" fmla="*/ 259261 h 155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126" h="1555532">
                    <a:moveTo>
                      <a:pt x="0" y="259261"/>
                    </a:moveTo>
                    <a:cubicBezTo>
                      <a:pt x="0" y="116075"/>
                      <a:pt x="116075" y="0"/>
                      <a:pt x="259261" y="0"/>
                    </a:cubicBezTo>
                    <a:lnTo>
                      <a:pt x="2058865" y="0"/>
                    </a:lnTo>
                    <a:cubicBezTo>
                      <a:pt x="2202051" y="0"/>
                      <a:pt x="2318126" y="116075"/>
                      <a:pt x="2318126" y="259261"/>
                    </a:cubicBezTo>
                    <a:lnTo>
                      <a:pt x="2318126" y="1296271"/>
                    </a:lnTo>
                    <a:cubicBezTo>
                      <a:pt x="2318126" y="1439457"/>
                      <a:pt x="2202051" y="1555532"/>
                      <a:pt x="2058865" y="1555532"/>
                    </a:cubicBezTo>
                    <a:lnTo>
                      <a:pt x="259261" y="1555532"/>
                    </a:lnTo>
                    <a:cubicBezTo>
                      <a:pt x="116075" y="1555532"/>
                      <a:pt x="0" y="1439457"/>
                      <a:pt x="0" y="1296271"/>
                    </a:cubicBezTo>
                    <a:lnTo>
                      <a:pt x="0" y="259261"/>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6095" tIns="86095" rIns="86095" bIns="86095" numCol="1" spcCol="1270" anchor="ctr" anchorCtr="0">
                <a:noAutofit/>
              </a:bodyPr>
              <a:lstStyle/>
              <a:p>
                <a:pPr lvl="0" algn="ctr" defTabSz="711200">
                  <a:lnSpc>
                    <a:spcPct val="90000"/>
                  </a:lnSpc>
                  <a:spcBef>
                    <a:spcPct val="0"/>
                  </a:spcBef>
                  <a:spcAft>
                    <a:spcPct val="35000"/>
                  </a:spcAft>
                </a:pPr>
                <a:r>
                  <a:rPr lang="en-US" sz="1600" b="1" kern="1200" dirty="0" smtClean="0"/>
                  <a:t>Site Audit Tools</a:t>
                </a:r>
              </a:p>
              <a:p>
                <a:pPr lvl="0" algn="ctr" defTabSz="711200">
                  <a:lnSpc>
                    <a:spcPct val="90000"/>
                  </a:lnSpc>
                  <a:spcBef>
                    <a:spcPct val="0"/>
                  </a:spcBef>
                  <a:spcAft>
                    <a:spcPct val="35000"/>
                  </a:spcAft>
                </a:pPr>
                <a:r>
                  <a:rPr lang="en-US" sz="1600" b="1" kern="1200" dirty="0" smtClean="0"/>
                  <a:t>● </a:t>
                </a:r>
                <a:r>
                  <a:rPr lang="en-US" sz="1600" kern="1200" dirty="0" smtClean="0"/>
                  <a:t>SPT-RT checklist</a:t>
                </a:r>
              </a:p>
              <a:p>
                <a:pPr lvl="0" algn="ctr" defTabSz="711200">
                  <a:lnSpc>
                    <a:spcPct val="90000"/>
                  </a:lnSpc>
                  <a:spcBef>
                    <a:spcPct val="0"/>
                  </a:spcBef>
                  <a:spcAft>
                    <a:spcPct val="35000"/>
                  </a:spcAft>
                </a:pPr>
                <a:r>
                  <a:rPr lang="en-US" sz="1600" kern="1200" dirty="0" smtClean="0"/>
                  <a:t>(Paper &amp; Tablet-ODK Collect)</a:t>
                </a:r>
              </a:p>
            </p:txBody>
          </p:sp>
          <p:sp>
            <p:nvSpPr>
              <p:cNvPr id="27" name="Freeform 26"/>
              <p:cNvSpPr/>
              <p:nvPr/>
            </p:nvSpPr>
            <p:spPr>
              <a:xfrm>
                <a:off x="3145203" y="3609955"/>
                <a:ext cx="2318126" cy="1542852"/>
              </a:xfrm>
              <a:custGeom>
                <a:avLst/>
                <a:gdLst>
                  <a:gd name="connsiteX0" fmla="*/ 0 w 2318126"/>
                  <a:gd name="connsiteY0" fmla="*/ 257147 h 1542852"/>
                  <a:gd name="connsiteX1" fmla="*/ 257147 w 2318126"/>
                  <a:gd name="connsiteY1" fmla="*/ 0 h 1542852"/>
                  <a:gd name="connsiteX2" fmla="*/ 2060979 w 2318126"/>
                  <a:gd name="connsiteY2" fmla="*/ 0 h 1542852"/>
                  <a:gd name="connsiteX3" fmla="*/ 2318126 w 2318126"/>
                  <a:gd name="connsiteY3" fmla="*/ 257147 h 1542852"/>
                  <a:gd name="connsiteX4" fmla="*/ 2318126 w 2318126"/>
                  <a:gd name="connsiteY4" fmla="*/ 1285705 h 1542852"/>
                  <a:gd name="connsiteX5" fmla="*/ 2060979 w 2318126"/>
                  <a:gd name="connsiteY5" fmla="*/ 1542852 h 1542852"/>
                  <a:gd name="connsiteX6" fmla="*/ 257147 w 2318126"/>
                  <a:gd name="connsiteY6" fmla="*/ 1542852 h 1542852"/>
                  <a:gd name="connsiteX7" fmla="*/ 0 w 2318126"/>
                  <a:gd name="connsiteY7" fmla="*/ 1285705 h 1542852"/>
                  <a:gd name="connsiteX8" fmla="*/ 0 w 2318126"/>
                  <a:gd name="connsiteY8" fmla="*/ 257147 h 15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126" h="1542852">
                    <a:moveTo>
                      <a:pt x="0" y="257147"/>
                    </a:moveTo>
                    <a:cubicBezTo>
                      <a:pt x="0" y="115129"/>
                      <a:pt x="115129" y="0"/>
                      <a:pt x="257147" y="0"/>
                    </a:cubicBezTo>
                    <a:lnTo>
                      <a:pt x="2060979" y="0"/>
                    </a:lnTo>
                    <a:cubicBezTo>
                      <a:pt x="2202997" y="0"/>
                      <a:pt x="2318126" y="115129"/>
                      <a:pt x="2318126" y="257147"/>
                    </a:cubicBezTo>
                    <a:lnTo>
                      <a:pt x="2318126" y="1285705"/>
                    </a:lnTo>
                    <a:cubicBezTo>
                      <a:pt x="2318126" y="1427723"/>
                      <a:pt x="2202997" y="1542852"/>
                      <a:pt x="2060979" y="1542852"/>
                    </a:cubicBezTo>
                    <a:lnTo>
                      <a:pt x="257147" y="1542852"/>
                    </a:lnTo>
                    <a:cubicBezTo>
                      <a:pt x="115129" y="1542852"/>
                      <a:pt x="0" y="1427723"/>
                      <a:pt x="0" y="1285705"/>
                    </a:cubicBezTo>
                    <a:lnTo>
                      <a:pt x="0" y="257147"/>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476" tIns="85476" rIns="85476" bIns="85476" numCol="1" spcCol="1270" anchor="ctr" anchorCtr="0">
                <a:noAutofit/>
              </a:bodyPr>
              <a:lstStyle/>
              <a:p>
                <a:pPr lvl="0" algn="ctr" defTabSz="711200">
                  <a:lnSpc>
                    <a:spcPct val="90000"/>
                  </a:lnSpc>
                  <a:spcBef>
                    <a:spcPct val="0"/>
                  </a:spcBef>
                  <a:spcAft>
                    <a:spcPct val="35000"/>
                  </a:spcAft>
                </a:pPr>
                <a:r>
                  <a:rPr lang="en-US" sz="1600" b="1" kern="1200" dirty="0" smtClean="0"/>
                  <a:t>Site Data Management Tool </a:t>
                </a:r>
              </a:p>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 </a:t>
                </a:r>
                <a:r>
                  <a:rPr lang="en-US" sz="1600" kern="1200" dirty="0" smtClean="0"/>
                  <a:t>ODK Aggregate</a:t>
                </a:r>
              </a:p>
            </p:txBody>
          </p:sp>
          <p:sp>
            <p:nvSpPr>
              <p:cNvPr id="28" name="Freeform 27"/>
              <p:cNvSpPr/>
              <p:nvPr/>
            </p:nvSpPr>
            <p:spPr>
              <a:xfrm>
                <a:off x="7270657" y="1991299"/>
                <a:ext cx="2318126" cy="11590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5000"/>
                    </a:moveTo>
                    <a:lnTo>
                      <a:pt x="5000" y="0"/>
                    </a:lnTo>
                    <a:lnTo>
                      <a:pt x="10000" y="5000"/>
                    </a:lnTo>
                    <a:lnTo>
                      <a:pt x="5000" y="10000"/>
                    </a:lnTo>
                    <a:lnTo>
                      <a:pt x="0" y="500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589692" tIns="299926" rIns="589691" bIns="299926" numCol="1" spcCol="1270" anchor="ctr" anchorCtr="0">
                <a:noAutofit/>
              </a:bodyPr>
              <a:lstStyle/>
              <a:p>
                <a:pPr lvl="0" algn="ctr" defTabSz="711200">
                  <a:lnSpc>
                    <a:spcPct val="90000"/>
                  </a:lnSpc>
                  <a:spcBef>
                    <a:spcPct val="0"/>
                  </a:spcBef>
                  <a:spcAft>
                    <a:spcPct val="35000"/>
                  </a:spcAft>
                </a:pPr>
                <a:r>
                  <a:rPr lang="en-US" sz="1600" kern="1200" dirty="0" smtClean="0"/>
                  <a:t>Tester certification program</a:t>
                </a:r>
                <a:endParaRPr lang="en-US" sz="1600" kern="1200" dirty="0"/>
              </a:p>
            </p:txBody>
          </p:sp>
          <p:sp>
            <p:nvSpPr>
              <p:cNvPr id="29" name="Freeform 28"/>
              <p:cNvSpPr/>
              <p:nvPr/>
            </p:nvSpPr>
            <p:spPr>
              <a:xfrm>
                <a:off x="5868191" y="3609955"/>
                <a:ext cx="2318126" cy="1526011"/>
              </a:xfrm>
              <a:custGeom>
                <a:avLst/>
                <a:gdLst>
                  <a:gd name="connsiteX0" fmla="*/ 0 w 2318126"/>
                  <a:gd name="connsiteY0" fmla="*/ 254340 h 1526011"/>
                  <a:gd name="connsiteX1" fmla="*/ 254340 w 2318126"/>
                  <a:gd name="connsiteY1" fmla="*/ 0 h 1526011"/>
                  <a:gd name="connsiteX2" fmla="*/ 2063786 w 2318126"/>
                  <a:gd name="connsiteY2" fmla="*/ 0 h 1526011"/>
                  <a:gd name="connsiteX3" fmla="*/ 2318126 w 2318126"/>
                  <a:gd name="connsiteY3" fmla="*/ 254340 h 1526011"/>
                  <a:gd name="connsiteX4" fmla="*/ 2318126 w 2318126"/>
                  <a:gd name="connsiteY4" fmla="*/ 1271671 h 1526011"/>
                  <a:gd name="connsiteX5" fmla="*/ 2063786 w 2318126"/>
                  <a:gd name="connsiteY5" fmla="*/ 1526011 h 1526011"/>
                  <a:gd name="connsiteX6" fmla="*/ 254340 w 2318126"/>
                  <a:gd name="connsiteY6" fmla="*/ 1526011 h 1526011"/>
                  <a:gd name="connsiteX7" fmla="*/ 0 w 2318126"/>
                  <a:gd name="connsiteY7" fmla="*/ 1271671 h 1526011"/>
                  <a:gd name="connsiteX8" fmla="*/ 0 w 2318126"/>
                  <a:gd name="connsiteY8" fmla="*/ 254340 h 152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8126" h="1526011">
                    <a:moveTo>
                      <a:pt x="0" y="254340"/>
                    </a:moveTo>
                    <a:cubicBezTo>
                      <a:pt x="0" y="113872"/>
                      <a:pt x="113872" y="0"/>
                      <a:pt x="254340" y="0"/>
                    </a:cubicBezTo>
                    <a:lnTo>
                      <a:pt x="2063786" y="0"/>
                    </a:lnTo>
                    <a:cubicBezTo>
                      <a:pt x="2204254" y="0"/>
                      <a:pt x="2318126" y="113872"/>
                      <a:pt x="2318126" y="254340"/>
                    </a:cubicBezTo>
                    <a:lnTo>
                      <a:pt x="2318126" y="1271671"/>
                    </a:lnTo>
                    <a:cubicBezTo>
                      <a:pt x="2318126" y="1412139"/>
                      <a:pt x="2204254" y="1526011"/>
                      <a:pt x="2063786" y="1526011"/>
                    </a:cubicBezTo>
                    <a:lnTo>
                      <a:pt x="254340" y="1526011"/>
                    </a:lnTo>
                    <a:cubicBezTo>
                      <a:pt x="113872" y="1526011"/>
                      <a:pt x="0" y="1412139"/>
                      <a:pt x="0" y="1271671"/>
                    </a:cubicBezTo>
                    <a:lnTo>
                      <a:pt x="0" y="25434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84654" tIns="84654" rIns="84654" bIns="84654" numCol="1" spcCol="1270" anchor="ctr" anchorCtr="0">
                <a:noAutofit/>
              </a:bodyPr>
              <a:lstStyle/>
              <a:p>
                <a:pPr lvl="0" algn="ctr" defTabSz="711200">
                  <a:lnSpc>
                    <a:spcPct val="90000"/>
                  </a:lnSpc>
                  <a:spcBef>
                    <a:spcPct val="0"/>
                  </a:spcBef>
                  <a:spcAft>
                    <a:spcPct val="35000"/>
                  </a:spcAft>
                </a:pPr>
                <a:r>
                  <a:rPr lang="en-US" sz="1600" b="1" kern="1200" dirty="0" smtClean="0"/>
                  <a:t>Competency Data Management Tool</a:t>
                </a:r>
              </a:p>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 </a:t>
                </a:r>
                <a:r>
                  <a:rPr lang="en-US" sz="1600" kern="1200" dirty="0" smtClean="0"/>
                  <a:t>Excel spreadsheet</a:t>
                </a:r>
              </a:p>
            </p:txBody>
          </p:sp>
          <p:sp>
            <p:nvSpPr>
              <p:cNvPr id="30" name="Freeform 29"/>
              <p:cNvSpPr/>
              <p:nvPr/>
            </p:nvSpPr>
            <p:spPr>
              <a:xfrm>
                <a:off x="8673124" y="3609955"/>
                <a:ext cx="3247718" cy="1526022"/>
              </a:xfrm>
              <a:custGeom>
                <a:avLst/>
                <a:gdLst>
                  <a:gd name="connsiteX0" fmla="*/ 0 w 3247718"/>
                  <a:gd name="connsiteY0" fmla="*/ 254342 h 1526022"/>
                  <a:gd name="connsiteX1" fmla="*/ 254342 w 3247718"/>
                  <a:gd name="connsiteY1" fmla="*/ 0 h 1526022"/>
                  <a:gd name="connsiteX2" fmla="*/ 2993376 w 3247718"/>
                  <a:gd name="connsiteY2" fmla="*/ 0 h 1526022"/>
                  <a:gd name="connsiteX3" fmla="*/ 3247718 w 3247718"/>
                  <a:gd name="connsiteY3" fmla="*/ 254342 h 1526022"/>
                  <a:gd name="connsiteX4" fmla="*/ 3247718 w 3247718"/>
                  <a:gd name="connsiteY4" fmla="*/ 1271680 h 1526022"/>
                  <a:gd name="connsiteX5" fmla="*/ 2993376 w 3247718"/>
                  <a:gd name="connsiteY5" fmla="*/ 1526022 h 1526022"/>
                  <a:gd name="connsiteX6" fmla="*/ 254342 w 3247718"/>
                  <a:gd name="connsiteY6" fmla="*/ 1526022 h 1526022"/>
                  <a:gd name="connsiteX7" fmla="*/ 0 w 3247718"/>
                  <a:gd name="connsiteY7" fmla="*/ 1271680 h 1526022"/>
                  <a:gd name="connsiteX8" fmla="*/ 0 w 3247718"/>
                  <a:gd name="connsiteY8" fmla="*/ 254342 h 152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7718" h="1526022">
                    <a:moveTo>
                      <a:pt x="0" y="254342"/>
                    </a:moveTo>
                    <a:cubicBezTo>
                      <a:pt x="0" y="113873"/>
                      <a:pt x="113873" y="0"/>
                      <a:pt x="254342" y="0"/>
                    </a:cubicBezTo>
                    <a:lnTo>
                      <a:pt x="2993376" y="0"/>
                    </a:lnTo>
                    <a:cubicBezTo>
                      <a:pt x="3133845" y="0"/>
                      <a:pt x="3247718" y="113873"/>
                      <a:pt x="3247718" y="254342"/>
                    </a:cubicBezTo>
                    <a:lnTo>
                      <a:pt x="3247718" y="1271680"/>
                    </a:lnTo>
                    <a:cubicBezTo>
                      <a:pt x="3247718" y="1412149"/>
                      <a:pt x="3133845" y="1526022"/>
                      <a:pt x="2993376" y="1526022"/>
                    </a:cubicBezTo>
                    <a:lnTo>
                      <a:pt x="254342" y="1526022"/>
                    </a:lnTo>
                    <a:cubicBezTo>
                      <a:pt x="113873" y="1526022"/>
                      <a:pt x="0" y="1412149"/>
                      <a:pt x="0" y="1271680"/>
                    </a:cubicBezTo>
                    <a:lnTo>
                      <a:pt x="0" y="254342"/>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84654" tIns="84654" rIns="84654" bIns="84654"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Competency Assessment Tools</a:t>
                </a:r>
              </a:p>
              <a:p>
                <a:pPr lvl="0" algn="ctr" defTabSz="711200">
                  <a:lnSpc>
                    <a:spcPct val="90000"/>
                  </a:lnSpc>
                  <a:spcBef>
                    <a:spcPct val="0"/>
                  </a:spcBef>
                  <a:spcAft>
                    <a:spcPct val="35000"/>
                  </a:spcAft>
                </a:pPr>
                <a:r>
                  <a:rPr lang="en-US" sz="1600" kern="1200" dirty="0" smtClean="0">
                    <a:latin typeface="+mn-lt"/>
                    <a:cs typeface="Times New Roman" panose="02020603050405020304" pitchFamily="18" charset="0"/>
                  </a:rPr>
                  <a:t>● </a:t>
                </a:r>
                <a:r>
                  <a:rPr lang="en-US" sz="1600" kern="1200" dirty="0" smtClean="0">
                    <a:latin typeface="+mn-lt"/>
                  </a:rPr>
                  <a:t>Written exam package</a:t>
                </a:r>
              </a:p>
              <a:p>
                <a:pPr lvl="0" algn="ctr" defTabSz="711200">
                  <a:lnSpc>
                    <a:spcPct val="90000"/>
                  </a:lnSpc>
                  <a:spcBef>
                    <a:spcPct val="0"/>
                  </a:spcBef>
                  <a:spcAft>
                    <a:spcPct val="35000"/>
                  </a:spcAft>
                </a:pPr>
                <a:r>
                  <a:rPr lang="en-US" sz="1600" kern="1200" dirty="0" smtClean="0">
                    <a:latin typeface="+mn-lt"/>
                    <a:cs typeface="Times New Roman" panose="02020603050405020304" pitchFamily="18" charset="0"/>
                  </a:rPr>
                  <a:t>- </a:t>
                </a:r>
                <a:r>
                  <a:rPr lang="en-US" sz="1600" dirty="0" smtClean="0">
                    <a:cs typeface="Times New Roman" panose="02020603050405020304" pitchFamily="18" charset="0"/>
                  </a:rPr>
                  <a:t>paper based </a:t>
                </a:r>
                <a:r>
                  <a:rPr lang="en-US" sz="1600" kern="1200" dirty="0" smtClean="0">
                    <a:latin typeface="+mn-lt"/>
                    <a:cs typeface="Times New Roman" panose="02020603050405020304" pitchFamily="18" charset="0"/>
                  </a:rPr>
                  <a:t>package</a:t>
                </a:r>
              </a:p>
              <a:p>
                <a:pPr lvl="0" algn="ctr" defTabSz="711200">
                  <a:lnSpc>
                    <a:spcPct val="90000"/>
                  </a:lnSpc>
                  <a:spcBef>
                    <a:spcPct val="0"/>
                  </a:spcBef>
                  <a:spcAft>
                    <a:spcPct val="35000"/>
                  </a:spcAft>
                </a:pPr>
                <a:r>
                  <a:rPr lang="en-US" sz="1600" kern="1200" dirty="0" smtClean="0">
                    <a:latin typeface="+mn-lt"/>
                    <a:cs typeface="Times New Roman" panose="02020603050405020304" pitchFamily="18" charset="0"/>
                  </a:rPr>
                  <a:t>- </a:t>
                </a:r>
                <a:r>
                  <a:rPr lang="en-US" sz="1600" kern="1200" dirty="0" smtClean="0">
                    <a:latin typeface="+mn-lt"/>
                  </a:rPr>
                  <a:t>Siemens </a:t>
                </a:r>
                <a:r>
                  <a:rPr lang="en-US" sz="1600" kern="1200" dirty="0" err="1" smtClean="0">
                    <a:latin typeface="+mn-lt"/>
                  </a:rPr>
                  <a:t>PEPconnect</a:t>
                </a:r>
                <a:r>
                  <a:rPr lang="en-US" sz="1600" kern="1200" dirty="0" smtClean="0">
                    <a:latin typeface="+mn-lt"/>
                  </a:rPr>
                  <a:t> Solution</a:t>
                </a:r>
              </a:p>
              <a:p>
                <a:pPr lvl="0" algn="ctr" defTabSz="711200">
                  <a:lnSpc>
                    <a:spcPct val="90000"/>
                  </a:lnSpc>
                  <a:spcBef>
                    <a:spcPct val="0"/>
                  </a:spcBef>
                  <a:spcAft>
                    <a:spcPct val="35000"/>
                  </a:spcAft>
                </a:pPr>
                <a:r>
                  <a:rPr lang="en-US" sz="1600" kern="1200" dirty="0" smtClean="0">
                    <a:latin typeface="+mn-lt"/>
                    <a:cs typeface="Times New Roman" panose="02020603050405020304" pitchFamily="18" charset="0"/>
                  </a:rPr>
                  <a:t>● </a:t>
                </a:r>
                <a:r>
                  <a:rPr lang="en-US" sz="1600" kern="1200" dirty="0" smtClean="0">
                    <a:latin typeface="+mn-lt"/>
                  </a:rPr>
                  <a:t>Practical exam package</a:t>
                </a:r>
                <a:endParaRPr lang="en-US" sz="1600" kern="1200" dirty="0">
                  <a:latin typeface="+mn-lt"/>
                </a:endParaRPr>
              </a:p>
            </p:txBody>
          </p:sp>
          <p:sp>
            <p:nvSpPr>
              <p:cNvPr id="31" name="Freeform 30"/>
              <p:cNvSpPr/>
              <p:nvPr/>
            </p:nvSpPr>
            <p:spPr>
              <a:xfrm>
                <a:off x="3811850" y="5519824"/>
                <a:ext cx="3834250" cy="1223194"/>
              </a:xfrm>
              <a:custGeom>
                <a:avLst/>
                <a:gdLst>
                  <a:gd name="connsiteX0" fmla="*/ 0 w 3834250"/>
                  <a:gd name="connsiteY0" fmla="*/ 0 h 1223194"/>
                  <a:gd name="connsiteX1" fmla="*/ 3834250 w 3834250"/>
                  <a:gd name="connsiteY1" fmla="*/ 0 h 1223194"/>
                  <a:gd name="connsiteX2" fmla="*/ 3834250 w 3834250"/>
                  <a:gd name="connsiteY2" fmla="*/ 1223194 h 1223194"/>
                  <a:gd name="connsiteX3" fmla="*/ 0 w 3834250"/>
                  <a:gd name="connsiteY3" fmla="*/ 1223194 h 1223194"/>
                  <a:gd name="connsiteX4" fmla="*/ 0 w 3834250"/>
                  <a:gd name="connsiteY4" fmla="*/ 0 h 122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250" h="1223194">
                    <a:moveTo>
                      <a:pt x="0" y="0"/>
                    </a:moveTo>
                    <a:lnTo>
                      <a:pt x="3834250" y="0"/>
                    </a:lnTo>
                    <a:lnTo>
                      <a:pt x="3834250" y="1223194"/>
                    </a:lnTo>
                    <a:lnTo>
                      <a:pt x="0" y="1223194"/>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2700" tIns="12700" rIns="12700" bIns="12700" numCol="1" spcCol="1270" anchor="t" anchorCtr="0">
                <a:noAutofit/>
              </a:bodyPr>
              <a:lstStyle/>
              <a:p>
                <a:pPr lvl="0" algn="ctr" defTabSz="889000">
                  <a:lnSpc>
                    <a:spcPct val="90000"/>
                  </a:lnSpc>
                  <a:spcBef>
                    <a:spcPct val="0"/>
                  </a:spcBef>
                  <a:spcAft>
                    <a:spcPct val="35000"/>
                  </a:spcAft>
                </a:pPr>
                <a:r>
                  <a:rPr lang="en-US" sz="2000" b="1" kern="1200" dirty="0" smtClean="0"/>
                  <a:t>Certification Dashboard</a:t>
                </a:r>
                <a:endParaRPr lang="en-US" sz="2000" b="1" kern="1200" dirty="0"/>
              </a:p>
            </p:txBody>
          </p:sp>
        </p:grpSp>
        <p:pic>
          <p:nvPicPr>
            <p:cNvPr id="5" name="Picture 4"/>
            <p:cNvPicPr>
              <a:picLocks noChangeAspect="1"/>
            </p:cNvPicPr>
            <p:nvPr/>
          </p:nvPicPr>
          <p:blipFill rotWithShape="1">
            <a:blip r:embed="rId3">
              <a:duotone>
                <a:schemeClr val="accent2">
                  <a:shade val="45000"/>
                  <a:satMod val="135000"/>
                </a:schemeClr>
                <a:prstClr val="white"/>
              </a:duotone>
            </a:blip>
            <a:srcRect l="17330" t="33186" r="16755"/>
            <a:stretch/>
          </p:blipFill>
          <p:spPr>
            <a:xfrm>
              <a:off x="1066724" y="2023044"/>
              <a:ext cx="717827" cy="840347"/>
            </a:xfrm>
            <a:prstGeom prst="rect">
              <a:avLst/>
            </a:prstGeom>
          </p:spPr>
        </p:pic>
        <p:sp>
          <p:nvSpPr>
            <p:cNvPr id="24" name="Rectangle 23"/>
            <p:cNvSpPr/>
            <p:nvPr/>
          </p:nvSpPr>
          <p:spPr>
            <a:xfrm>
              <a:off x="4054723" y="5892112"/>
              <a:ext cx="1403798" cy="74697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Site Module</a:t>
              </a:r>
              <a:endParaRPr lang="en-US" dirty="0"/>
            </a:p>
          </p:txBody>
        </p:sp>
        <p:sp>
          <p:nvSpPr>
            <p:cNvPr id="25" name="Rectangle 24"/>
            <p:cNvSpPr/>
            <p:nvPr/>
          </p:nvSpPr>
          <p:spPr>
            <a:xfrm>
              <a:off x="5986553" y="5897522"/>
              <a:ext cx="1468192" cy="74697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mtClean="0"/>
                <a:t>Personnel Module</a:t>
              </a:r>
              <a:endParaRPr lang="en-US" dirty="0"/>
            </a:p>
          </p:txBody>
        </p:sp>
        <p:grpSp>
          <p:nvGrpSpPr>
            <p:cNvPr id="32" name="Group 31"/>
            <p:cNvGrpSpPr/>
            <p:nvPr/>
          </p:nvGrpSpPr>
          <p:grpSpPr>
            <a:xfrm>
              <a:off x="9736384" y="2114484"/>
              <a:ext cx="1534445" cy="840348"/>
              <a:chOff x="9736384" y="2114484"/>
              <a:chExt cx="1534445" cy="840348"/>
            </a:xfrm>
          </p:grpSpPr>
          <p:pic>
            <p:nvPicPr>
              <p:cNvPr id="7" name="Picture 2" descr="http://upload.wikimedia.org/wikipedia/commons/d/d3/Sample-national-park-service-pictographs.gif"/>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50276" t="2905" r="46144" b="89679"/>
              <a:stretch/>
            </p:blipFill>
            <p:spPr bwMode="auto">
              <a:xfrm>
                <a:off x="9736384" y="2114484"/>
                <a:ext cx="437165" cy="8403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pload.wikimedia.org/wikipedia/commons/d/d3/Sample-national-park-service-pictographs.gif"/>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50276" t="2905" r="46144" b="89679"/>
              <a:stretch/>
            </p:blipFill>
            <p:spPr bwMode="auto">
              <a:xfrm>
                <a:off x="10285024" y="2114484"/>
                <a:ext cx="437165" cy="8403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upload.wikimedia.org/wikipedia/commons/d/d3/Sample-national-park-service-pictographs.gif"/>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50276" t="2905" r="46144" b="89679"/>
              <a:stretch/>
            </p:blipFill>
            <p:spPr bwMode="auto">
              <a:xfrm>
                <a:off x="10833664" y="2114484"/>
                <a:ext cx="437165" cy="84034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Rectangle 3"/>
          <p:cNvSpPr/>
          <p:nvPr/>
        </p:nvSpPr>
        <p:spPr>
          <a:xfrm>
            <a:off x="5728975" y="1786855"/>
            <a:ext cx="6284060" cy="373296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5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72599" y="571120"/>
            <a:ext cx="10972800" cy="4317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solidFill>
                  <a:srgbClr val="0033CC"/>
                </a:solidFill>
                <a:latin typeface="+mn-lt"/>
                <a:ea typeface="+mn-ea"/>
                <a:cs typeface="+mn-cs"/>
              </a:rPr>
              <a:t>Tester Personnel Training and Certification </a:t>
            </a:r>
            <a:r>
              <a:rPr lang="en-US" sz="2400" b="1" dirty="0">
                <a:solidFill>
                  <a:srgbClr val="0033CC"/>
                </a:solidFill>
                <a:latin typeface="+mn-lt"/>
                <a:ea typeface="+mn-ea"/>
                <a:cs typeface="+mn-cs"/>
              </a:rPr>
              <a:t>Process</a:t>
            </a:r>
          </a:p>
        </p:txBody>
      </p:sp>
      <p:sp>
        <p:nvSpPr>
          <p:cNvPr id="5" name="Freeform 4"/>
          <p:cNvSpPr/>
          <p:nvPr/>
        </p:nvSpPr>
        <p:spPr>
          <a:xfrm>
            <a:off x="700849" y="1804827"/>
            <a:ext cx="1881206" cy="619943"/>
          </a:xfrm>
          <a:custGeom>
            <a:avLst/>
            <a:gdLst>
              <a:gd name="connsiteX0" fmla="*/ 0 w 1881206"/>
              <a:gd name="connsiteY0" fmla="*/ 0 h 619943"/>
              <a:gd name="connsiteX1" fmla="*/ 1881206 w 1881206"/>
              <a:gd name="connsiteY1" fmla="*/ 0 h 619943"/>
              <a:gd name="connsiteX2" fmla="*/ 1881206 w 1881206"/>
              <a:gd name="connsiteY2" fmla="*/ 619943 h 619943"/>
              <a:gd name="connsiteX3" fmla="*/ 0 w 1881206"/>
              <a:gd name="connsiteY3" fmla="*/ 619943 h 619943"/>
              <a:gd name="connsiteX4" fmla="*/ 0 w 1881206"/>
              <a:gd name="connsiteY4" fmla="*/ 0 h 61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206" h="619943">
                <a:moveTo>
                  <a:pt x="0" y="0"/>
                </a:moveTo>
                <a:lnTo>
                  <a:pt x="1881206" y="0"/>
                </a:lnTo>
                <a:lnTo>
                  <a:pt x="1881206" y="619943"/>
                </a:lnTo>
                <a:lnTo>
                  <a:pt x="0" y="61994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hueOff val="0"/>
                    <a:satOff val="0"/>
                    <a:lumOff val="0"/>
                    <a:alphaOff val="0"/>
                  </a:sysClr>
                </a:solidFill>
                <a:latin typeface="Candara" panose="020E0502030303020204" pitchFamily="34" charset="0"/>
                <a:ea typeface="+mn-ea"/>
                <a:cs typeface="+mn-cs"/>
              </a:rPr>
              <a:t>Initial Training</a:t>
            </a:r>
            <a:endParaRPr lang="en-US" sz="2000" kern="1200" dirty="0">
              <a:solidFill>
                <a:sysClr val="windowText" lastClr="000000">
                  <a:hueOff val="0"/>
                  <a:satOff val="0"/>
                  <a:lumOff val="0"/>
                  <a:alphaOff val="0"/>
                </a:sysClr>
              </a:solidFill>
              <a:latin typeface="Candara" panose="020E0502030303020204" pitchFamily="34" charset="0"/>
              <a:ea typeface="+mn-ea"/>
              <a:cs typeface="+mn-cs"/>
            </a:endParaRPr>
          </a:p>
        </p:txBody>
      </p:sp>
      <p:sp>
        <p:nvSpPr>
          <p:cNvPr id="6" name="Freeform 5"/>
          <p:cNvSpPr/>
          <p:nvPr/>
        </p:nvSpPr>
        <p:spPr>
          <a:xfrm>
            <a:off x="541106" y="3112073"/>
            <a:ext cx="2200691" cy="1161471"/>
          </a:xfrm>
          <a:custGeom>
            <a:avLst/>
            <a:gdLst>
              <a:gd name="connsiteX0" fmla="*/ 0 w 2200691"/>
              <a:gd name="connsiteY0" fmla="*/ 0 h 1161471"/>
              <a:gd name="connsiteX1" fmla="*/ 2200691 w 2200691"/>
              <a:gd name="connsiteY1" fmla="*/ 0 h 1161471"/>
              <a:gd name="connsiteX2" fmla="*/ 2200691 w 2200691"/>
              <a:gd name="connsiteY2" fmla="*/ 1161471 h 1161471"/>
              <a:gd name="connsiteX3" fmla="*/ 0 w 2200691"/>
              <a:gd name="connsiteY3" fmla="*/ 1161471 h 1161471"/>
              <a:gd name="connsiteX4" fmla="*/ 0 w 2200691"/>
              <a:gd name="connsiteY4" fmla="*/ 0 h 1161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691" h="1161471">
                <a:moveTo>
                  <a:pt x="0" y="0"/>
                </a:moveTo>
                <a:lnTo>
                  <a:pt x="2200691" y="0"/>
                </a:lnTo>
                <a:lnTo>
                  <a:pt x="2200691" y="1161471"/>
                </a:lnTo>
                <a:lnTo>
                  <a:pt x="0" y="116147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accent6">
                    <a:lumMod val="10000"/>
                  </a:schemeClr>
                </a:solidFill>
                <a:latin typeface="Candara" panose="020E0502030303020204" pitchFamily="34" charset="0"/>
                <a:ea typeface="+mn-ea"/>
                <a:cs typeface="+mn-cs"/>
              </a:rPr>
              <a:t>National HIV RT Training Package</a:t>
            </a:r>
          </a:p>
          <a:p>
            <a:pPr lvl="0" algn="ctr" defTabSz="800100">
              <a:lnSpc>
                <a:spcPct val="90000"/>
              </a:lnSpc>
              <a:spcBef>
                <a:spcPct val="0"/>
              </a:spcBef>
              <a:spcAft>
                <a:spcPct val="35000"/>
              </a:spcAft>
            </a:pPr>
            <a:r>
              <a:rPr lang="en-US" sz="1800" b="1" kern="1200" baseline="0" dirty="0" smtClean="0">
                <a:solidFill>
                  <a:schemeClr val="accent6">
                    <a:lumMod val="10000"/>
                  </a:schemeClr>
                </a:solidFill>
                <a:latin typeface="Candara" panose="020E0502030303020204" pitchFamily="34" charset="0"/>
                <a:ea typeface="+mn-ea"/>
                <a:cs typeface="+mn-cs"/>
              </a:rPr>
              <a:t>(MOH, NRLs)</a:t>
            </a:r>
            <a:endParaRPr lang="en-US" sz="1800" kern="1200" dirty="0">
              <a:solidFill>
                <a:sysClr val="windowText" lastClr="000000">
                  <a:hueOff val="0"/>
                  <a:satOff val="0"/>
                  <a:lumOff val="0"/>
                  <a:alphaOff val="0"/>
                </a:sysClr>
              </a:solidFill>
              <a:latin typeface="Candara" panose="020E0502030303020204" pitchFamily="34" charset="0"/>
              <a:ea typeface="+mn-ea"/>
              <a:cs typeface="+mn-cs"/>
            </a:endParaRPr>
          </a:p>
        </p:txBody>
      </p:sp>
      <p:sp>
        <p:nvSpPr>
          <p:cNvPr id="7" name="Oval 6"/>
          <p:cNvSpPr/>
          <p:nvPr/>
        </p:nvSpPr>
        <p:spPr>
          <a:xfrm>
            <a:off x="698711" y="1616279"/>
            <a:ext cx="149641" cy="149641"/>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8" name="Oval 7"/>
          <p:cNvSpPr/>
          <p:nvPr/>
        </p:nvSpPr>
        <p:spPr>
          <a:xfrm>
            <a:off x="803460" y="1406781"/>
            <a:ext cx="149641" cy="149641"/>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9" name="Oval 8"/>
          <p:cNvSpPr/>
          <p:nvPr/>
        </p:nvSpPr>
        <p:spPr>
          <a:xfrm>
            <a:off x="1054857" y="1448680"/>
            <a:ext cx="235150" cy="235150"/>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0" name="Oval 9"/>
          <p:cNvSpPr/>
          <p:nvPr/>
        </p:nvSpPr>
        <p:spPr>
          <a:xfrm>
            <a:off x="1264355" y="1218233"/>
            <a:ext cx="149641" cy="149641"/>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1" name="Oval 10"/>
          <p:cNvSpPr/>
          <p:nvPr/>
        </p:nvSpPr>
        <p:spPr>
          <a:xfrm>
            <a:off x="1536703" y="1134433"/>
            <a:ext cx="149641" cy="149641"/>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2" name="Oval 11"/>
          <p:cNvSpPr/>
          <p:nvPr/>
        </p:nvSpPr>
        <p:spPr>
          <a:xfrm>
            <a:off x="1871900" y="1281082"/>
            <a:ext cx="149641" cy="149641"/>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3" name="Oval 12"/>
          <p:cNvSpPr/>
          <p:nvPr/>
        </p:nvSpPr>
        <p:spPr>
          <a:xfrm>
            <a:off x="2081398" y="1385831"/>
            <a:ext cx="235150" cy="235150"/>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4" name="Oval 13"/>
          <p:cNvSpPr/>
          <p:nvPr/>
        </p:nvSpPr>
        <p:spPr>
          <a:xfrm>
            <a:off x="2374695" y="1616279"/>
            <a:ext cx="149641" cy="149641"/>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5" name="Oval 14"/>
          <p:cNvSpPr/>
          <p:nvPr/>
        </p:nvSpPr>
        <p:spPr>
          <a:xfrm>
            <a:off x="2500394" y="1846727"/>
            <a:ext cx="149641" cy="149641"/>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6" name="Oval 15"/>
          <p:cNvSpPr/>
          <p:nvPr/>
        </p:nvSpPr>
        <p:spPr>
          <a:xfrm>
            <a:off x="1411004" y="1406781"/>
            <a:ext cx="384792" cy="384792"/>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7" name="Oval 16"/>
          <p:cNvSpPr/>
          <p:nvPr/>
        </p:nvSpPr>
        <p:spPr>
          <a:xfrm>
            <a:off x="593962" y="2202873"/>
            <a:ext cx="149641" cy="149641"/>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8" name="Oval 17"/>
          <p:cNvSpPr/>
          <p:nvPr/>
        </p:nvSpPr>
        <p:spPr>
          <a:xfrm>
            <a:off x="719661" y="2391421"/>
            <a:ext cx="235150" cy="235150"/>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19" name="Oval 18"/>
          <p:cNvSpPr/>
          <p:nvPr/>
        </p:nvSpPr>
        <p:spPr>
          <a:xfrm>
            <a:off x="1033908" y="2559020"/>
            <a:ext cx="342037" cy="342037"/>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20" name="Oval 19"/>
          <p:cNvSpPr/>
          <p:nvPr/>
        </p:nvSpPr>
        <p:spPr>
          <a:xfrm>
            <a:off x="1473853" y="2831367"/>
            <a:ext cx="149641" cy="149641"/>
          </a:xfrm>
          <a:prstGeom prst="ellipse">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21" name="Oval 20"/>
          <p:cNvSpPr/>
          <p:nvPr/>
        </p:nvSpPr>
        <p:spPr>
          <a:xfrm>
            <a:off x="1557653" y="2559020"/>
            <a:ext cx="235150" cy="235150"/>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22" name="Oval 21"/>
          <p:cNvSpPr/>
          <p:nvPr/>
        </p:nvSpPr>
        <p:spPr>
          <a:xfrm>
            <a:off x="1767151" y="2852317"/>
            <a:ext cx="149641" cy="149641"/>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23" name="Oval 22"/>
          <p:cNvSpPr/>
          <p:nvPr/>
        </p:nvSpPr>
        <p:spPr>
          <a:xfrm>
            <a:off x="1955699" y="2517120"/>
            <a:ext cx="342037" cy="342037"/>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24" name="Oval 23"/>
          <p:cNvSpPr/>
          <p:nvPr/>
        </p:nvSpPr>
        <p:spPr>
          <a:xfrm>
            <a:off x="2416594" y="2433321"/>
            <a:ext cx="235150" cy="235150"/>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25" name="Chevron 24"/>
          <p:cNvSpPr/>
          <p:nvPr/>
        </p:nvSpPr>
        <p:spPr>
          <a:xfrm>
            <a:off x="7817924" y="1406781"/>
            <a:ext cx="690604" cy="1318439"/>
          </a:xfrm>
          <a:prstGeom prst="chevron">
            <a:avLst>
              <a:gd name="adj" fmla="val 62310"/>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sp>
      <p:sp>
        <p:nvSpPr>
          <p:cNvPr id="26" name="Freeform 25"/>
          <p:cNvSpPr/>
          <p:nvPr/>
        </p:nvSpPr>
        <p:spPr>
          <a:xfrm>
            <a:off x="3809500" y="1445755"/>
            <a:ext cx="2841962" cy="1318426"/>
          </a:xfrm>
          <a:custGeom>
            <a:avLst/>
            <a:gdLst>
              <a:gd name="connsiteX0" fmla="*/ 0 w 2841962"/>
              <a:gd name="connsiteY0" fmla="*/ 0 h 1318426"/>
              <a:gd name="connsiteX1" fmla="*/ 2841962 w 2841962"/>
              <a:gd name="connsiteY1" fmla="*/ 0 h 1318426"/>
              <a:gd name="connsiteX2" fmla="*/ 2841962 w 2841962"/>
              <a:gd name="connsiteY2" fmla="*/ 1318426 h 1318426"/>
              <a:gd name="connsiteX3" fmla="*/ 0 w 2841962"/>
              <a:gd name="connsiteY3" fmla="*/ 1318426 h 1318426"/>
              <a:gd name="connsiteX4" fmla="*/ 0 w 2841962"/>
              <a:gd name="connsiteY4" fmla="*/ 0 h 131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962" h="1318426">
                <a:moveTo>
                  <a:pt x="0" y="0"/>
                </a:moveTo>
                <a:lnTo>
                  <a:pt x="2841962" y="0"/>
                </a:lnTo>
                <a:lnTo>
                  <a:pt x="2841962" y="1318426"/>
                </a:lnTo>
                <a:lnTo>
                  <a:pt x="0" y="1318426"/>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hueOff val="0"/>
                    <a:satOff val="0"/>
                    <a:lumOff val="0"/>
                    <a:alphaOff val="0"/>
                  </a:sysClr>
                </a:solidFill>
                <a:latin typeface="Candara" panose="020E0502030303020204" pitchFamily="34" charset="0"/>
                <a:ea typeface="+mn-ea"/>
                <a:cs typeface="+mn-cs"/>
              </a:rPr>
              <a:t>Refresher Training</a:t>
            </a:r>
          </a:p>
        </p:txBody>
      </p:sp>
      <p:sp>
        <p:nvSpPr>
          <p:cNvPr id="27" name="Freeform 26"/>
          <p:cNvSpPr/>
          <p:nvPr/>
        </p:nvSpPr>
        <p:spPr>
          <a:xfrm>
            <a:off x="3415715" y="3003267"/>
            <a:ext cx="3837054" cy="1161471"/>
          </a:xfrm>
          <a:custGeom>
            <a:avLst/>
            <a:gdLst>
              <a:gd name="connsiteX0" fmla="*/ 0 w 3837054"/>
              <a:gd name="connsiteY0" fmla="*/ 0 h 1161471"/>
              <a:gd name="connsiteX1" fmla="*/ 3837054 w 3837054"/>
              <a:gd name="connsiteY1" fmla="*/ 0 h 1161471"/>
              <a:gd name="connsiteX2" fmla="*/ 3837054 w 3837054"/>
              <a:gd name="connsiteY2" fmla="*/ 1161471 h 1161471"/>
              <a:gd name="connsiteX3" fmla="*/ 0 w 3837054"/>
              <a:gd name="connsiteY3" fmla="*/ 1161471 h 1161471"/>
              <a:gd name="connsiteX4" fmla="*/ 0 w 3837054"/>
              <a:gd name="connsiteY4" fmla="*/ 0 h 1161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7054" h="1161471">
                <a:moveTo>
                  <a:pt x="0" y="0"/>
                </a:moveTo>
                <a:lnTo>
                  <a:pt x="3837054" y="0"/>
                </a:lnTo>
                <a:lnTo>
                  <a:pt x="3837054" y="1161471"/>
                </a:lnTo>
                <a:lnTo>
                  <a:pt x="0" y="116147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b="1" kern="1200" baseline="0" dirty="0" smtClean="0">
                <a:solidFill>
                  <a:schemeClr val="accent6">
                    <a:lumMod val="10000"/>
                  </a:schemeClr>
                </a:solidFill>
                <a:latin typeface="Candara" panose="020E0502030303020204" pitchFamily="34" charset="0"/>
                <a:ea typeface="+mn-ea"/>
                <a:cs typeface="+mn-cs"/>
              </a:rPr>
              <a:t>Formal 1-2 day refresher training</a:t>
            </a:r>
          </a:p>
          <a:p>
            <a:pPr marL="171450" lvl="1" indent="-171450" algn="l" defTabSz="800100">
              <a:lnSpc>
                <a:spcPct val="90000"/>
              </a:lnSpc>
              <a:spcBef>
                <a:spcPct val="0"/>
              </a:spcBef>
              <a:spcAft>
                <a:spcPct val="15000"/>
              </a:spcAft>
              <a:buChar char="••"/>
            </a:pPr>
            <a:r>
              <a:rPr lang="en-US" sz="1800" b="1" kern="1200" baseline="0" dirty="0" smtClean="0">
                <a:solidFill>
                  <a:schemeClr val="accent6">
                    <a:lumMod val="10000"/>
                  </a:schemeClr>
                </a:solidFill>
                <a:latin typeface="Candara" panose="020E0502030303020204" pitchFamily="34" charset="0"/>
                <a:ea typeface="+mn-ea"/>
                <a:cs typeface="+mn-cs"/>
              </a:rPr>
              <a:t>Mentoring/coaching</a:t>
            </a:r>
          </a:p>
          <a:p>
            <a:pPr marL="342900" lvl="2"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ndara" panose="020E0502030303020204" pitchFamily="34" charset="0"/>
                <a:ea typeface="+mn-ea"/>
                <a:cs typeface="+mn-cs"/>
              </a:rPr>
              <a:t>Site supportive supervision visit</a:t>
            </a:r>
          </a:p>
          <a:p>
            <a:pPr marL="342900" lvl="2"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ndara" panose="020E0502030303020204" pitchFamily="34" charset="0"/>
                <a:ea typeface="+mn-ea"/>
                <a:cs typeface="+mn-cs"/>
              </a:rPr>
              <a:t>Project ECHO</a:t>
            </a:r>
          </a:p>
          <a:p>
            <a:pPr marL="171450" lvl="1" indent="-171450" algn="l" defTabSz="800100">
              <a:lnSpc>
                <a:spcPct val="90000"/>
              </a:lnSpc>
              <a:spcBef>
                <a:spcPct val="0"/>
              </a:spcBef>
              <a:spcAft>
                <a:spcPct val="15000"/>
              </a:spcAft>
              <a:buChar char="••"/>
            </a:pPr>
            <a:r>
              <a:rPr lang="en-US" sz="1800" b="1" kern="1200" baseline="0" dirty="0" smtClean="0">
                <a:solidFill>
                  <a:schemeClr val="accent6">
                    <a:lumMod val="10000"/>
                  </a:schemeClr>
                </a:solidFill>
                <a:latin typeface="Candara" panose="020E0502030303020204" pitchFamily="34" charset="0"/>
                <a:ea typeface="+mn-ea"/>
                <a:cs typeface="+mn-cs"/>
              </a:rPr>
              <a:t>Targeted training</a:t>
            </a:r>
          </a:p>
          <a:p>
            <a:pPr marL="342900" lvl="2"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ndara" panose="020E0502030303020204" pitchFamily="34" charset="0"/>
                <a:ea typeface="+mn-ea"/>
                <a:cs typeface="+mn-cs"/>
              </a:rPr>
              <a:t>RT-CQI training program</a:t>
            </a:r>
          </a:p>
          <a:p>
            <a:pPr marL="342900" lvl="2" indent="-171450" algn="l" defTabSz="800100">
              <a:lnSpc>
                <a:spcPct val="90000"/>
              </a:lnSpc>
              <a:spcBef>
                <a:spcPct val="0"/>
              </a:spcBef>
              <a:spcAft>
                <a:spcPct val="15000"/>
              </a:spcAft>
              <a:buChar char="••"/>
            </a:pPr>
            <a:r>
              <a:rPr lang="en-US" sz="1800" b="1" kern="1200" dirty="0" smtClean="0">
                <a:solidFill>
                  <a:srgbClr val="FF0000"/>
                </a:solidFill>
                <a:latin typeface="Candara" panose="020E0502030303020204" pitchFamily="34" charset="0"/>
                <a:ea typeface="+mn-ea"/>
                <a:cs typeface="+mn-cs"/>
              </a:rPr>
              <a:t>Siemens refresher training video</a:t>
            </a:r>
          </a:p>
        </p:txBody>
      </p:sp>
      <p:sp>
        <p:nvSpPr>
          <p:cNvPr id="29" name="Freeform 28"/>
          <p:cNvSpPr/>
          <p:nvPr/>
        </p:nvSpPr>
        <p:spPr>
          <a:xfrm>
            <a:off x="8938392" y="1261848"/>
            <a:ext cx="1910265" cy="1786848"/>
          </a:xfrm>
          <a:custGeom>
            <a:avLst/>
            <a:gdLst>
              <a:gd name="connsiteX0" fmla="*/ 0 w 1910265"/>
              <a:gd name="connsiteY0" fmla="*/ 893424 h 1786848"/>
              <a:gd name="connsiteX1" fmla="*/ 955133 w 1910265"/>
              <a:gd name="connsiteY1" fmla="*/ 0 h 1786848"/>
              <a:gd name="connsiteX2" fmla="*/ 1910266 w 1910265"/>
              <a:gd name="connsiteY2" fmla="*/ 893424 h 1786848"/>
              <a:gd name="connsiteX3" fmla="*/ 955133 w 1910265"/>
              <a:gd name="connsiteY3" fmla="*/ 1786848 h 1786848"/>
              <a:gd name="connsiteX4" fmla="*/ 0 w 1910265"/>
              <a:gd name="connsiteY4" fmla="*/ 893424 h 1786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265" h="1786848">
                <a:moveTo>
                  <a:pt x="0" y="893424"/>
                </a:moveTo>
                <a:cubicBezTo>
                  <a:pt x="0" y="400000"/>
                  <a:pt x="427628" y="0"/>
                  <a:pt x="955133" y="0"/>
                </a:cubicBezTo>
                <a:cubicBezTo>
                  <a:pt x="1482638" y="0"/>
                  <a:pt x="1910266" y="400000"/>
                  <a:pt x="1910266" y="893424"/>
                </a:cubicBezTo>
                <a:cubicBezTo>
                  <a:pt x="1910266" y="1386848"/>
                  <a:pt x="1482638" y="1786848"/>
                  <a:pt x="955133" y="1786848"/>
                </a:cubicBezTo>
                <a:cubicBezTo>
                  <a:pt x="427628" y="1786848"/>
                  <a:pt x="0" y="1386848"/>
                  <a:pt x="0" y="893424"/>
                </a:cubicBezTo>
                <a:close/>
              </a:path>
            </a:pathLst>
          </a:cu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tyle>
          <a:lnRef idx="0">
            <a:scrgbClr r="0" g="0" b="0"/>
          </a:lnRef>
          <a:fillRef idx="3">
            <a:scrgbClr r="0" g="0" b="0"/>
          </a:fillRef>
          <a:effectRef idx="3">
            <a:scrgbClr r="0" g="0" b="0"/>
          </a:effectRef>
          <a:fontRef idx="minor">
            <a:schemeClr val="lt1"/>
          </a:fontRef>
        </p:style>
        <p:txBody>
          <a:bodyPr spcFirstLastPara="0" vert="horz" wrap="square" lIns="279752" tIns="261678" rIns="279752" bIns="261678"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effectLst>
                  <a:outerShdw blurRad="38100" dist="38100" dir="2700000" algn="tl">
                    <a:srgbClr val="000000">
                      <a:alpha val="43137"/>
                    </a:srgbClr>
                  </a:outerShdw>
                </a:effectLst>
                <a:latin typeface="Candara" panose="020E0502030303020204" pitchFamily="34" charset="0"/>
                <a:ea typeface="+mn-ea"/>
                <a:cs typeface="+mn-cs"/>
              </a:rPr>
              <a:t>National certification</a:t>
            </a:r>
            <a:endParaRPr lang="en-US" sz="2000" b="1" kern="1200" dirty="0">
              <a:solidFill>
                <a:sysClr val="window" lastClr="FFFFFF"/>
              </a:solidFill>
              <a:effectLst>
                <a:outerShdw blurRad="38100" dist="38100" dir="2700000" algn="tl">
                  <a:srgbClr val="000000">
                    <a:alpha val="43137"/>
                  </a:srgbClr>
                </a:outerShdw>
              </a:effectLst>
              <a:latin typeface="Candara" panose="020E0502030303020204" pitchFamily="34" charset="0"/>
              <a:ea typeface="+mn-ea"/>
              <a:cs typeface="+mn-cs"/>
            </a:endParaRPr>
          </a:p>
        </p:txBody>
      </p:sp>
      <p:sp>
        <p:nvSpPr>
          <p:cNvPr id="30" name="Freeform 29"/>
          <p:cNvSpPr/>
          <p:nvPr/>
        </p:nvSpPr>
        <p:spPr>
          <a:xfrm>
            <a:off x="7960061" y="3112073"/>
            <a:ext cx="3866926" cy="1161471"/>
          </a:xfrm>
          <a:custGeom>
            <a:avLst/>
            <a:gdLst>
              <a:gd name="connsiteX0" fmla="*/ 0 w 3866926"/>
              <a:gd name="connsiteY0" fmla="*/ 0 h 1161471"/>
              <a:gd name="connsiteX1" fmla="*/ 3866926 w 3866926"/>
              <a:gd name="connsiteY1" fmla="*/ 0 h 1161471"/>
              <a:gd name="connsiteX2" fmla="*/ 3866926 w 3866926"/>
              <a:gd name="connsiteY2" fmla="*/ 1161471 h 1161471"/>
              <a:gd name="connsiteX3" fmla="*/ 0 w 3866926"/>
              <a:gd name="connsiteY3" fmla="*/ 1161471 h 1161471"/>
              <a:gd name="connsiteX4" fmla="*/ 0 w 3866926"/>
              <a:gd name="connsiteY4" fmla="*/ 0 h 1161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6926" h="1161471">
                <a:moveTo>
                  <a:pt x="0" y="0"/>
                </a:moveTo>
                <a:lnTo>
                  <a:pt x="3866926" y="0"/>
                </a:lnTo>
                <a:lnTo>
                  <a:pt x="3866926" y="1161471"/>
                </a:lnTo>
                <a:lnTo>
                  <a:pt x="0" y="116147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t" anchorCtr="0">
            <a:noAutofit/>
          </a:bodyPr>
          <a:lstStyle/>
          <a:p>
            <a:pPr lvl="0" algn="l" defTabSz="800100">
              <a:lnSpc>
                <a:spcPct val="90000"/>
              </a:lnSpc>
              <a:spcBef>
                <a:spcPct val="0"/>
              </a:spcBef>
              <a:spcAft>
                <a:spcPct val="35000"/>
              </a:spcAft>
            </a:pPr>
            <a:r>
              <a:rPr lang="en-US" sz="1800" b="1" kern="1200" baseline="0" dirty="0" smtClean="0">
                <a:solidFill>
                  <a:schemeClr val="accent6">
                    <a:lumMod val="10000"/>
                  </a:schemeClr>
                </a:solidFill>
                <a:latin typeface="Candara" panose="020E0502030303020204" pitchFamily="34" charset="0"/>
                <a:ea typeface="+mn-ea"/>
                <a:cs typeface="+mn-cs"/>
              </a:rPr>
              <a:t>Competency assessment tools</a:t>
            </a:r>
            <a:endParaRPr lang="en-US" sz="1800" b="1" kern="1200" baseline="0" dirty="0">
              <a:solidFill>
                <a:schemeClr val="accent6">
                  <a:lumMod val="10000"/>
                </a:schemeClr>
              </a:solidFill>
              <a:latin typeface="Candara" panose="020E0502030303020204" pitchFamily="34" charset="0"/>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ndara" panose="020E0502030303020204" pitchFamily="34" charset="0"/>
                <a:ea typeface="+mn-ea"/>
                <a:cs typeface="+mn-cs"/>
              </a:rPr>
              <a:t>MOH tools</a:t>
            </a:r>
            <a:endParaRPr lang="en-US" sz="1800" kern="1200" dirty="0">
              <a:solidFill>
                <a:sysClr val="windowText" lastClr="000000">
                  <a:hueOff val="0"/>
                  <a:satOff val="0"/>
                  <a:lumOff val="0"/>
                  <a:alphaOff val="0"/>
                </a:sysClr>
              </a:solidFill>
              <a:latin typeface="Candara" panose="020E0502030303020204" pitchFamily="34" charset="0"/>
              <a:ea typeface="+mn-ea"/>
              <a:cs typeface="+mn-cs"/>
            </a:endParaRPr>
          </a:p>
          <a:p>
            <a:pPr marL="171450" lvl="1" indent="-171450" algn="l" defTabSz="800100">
              <a:lnSpc>
                <a:spcPct val="90000"/>
              </a:lnSpc>
              <a:spcBef>
                <a:spcPct val="0"/>
              </a:spcBef>
              <a:spcAft>
                <a:spcPct val="15000"/>
              </a:spcAft>
              <a:buChar char="••"/>
            </a:pPr>
            <a:r>
              <a:rPr lang="en-US" sz="1800" kern="1200" dirty="0" smtClean="0">
                <a:solidFill>
                  <a:sysClr val="windowText" lastClr="000000">
                    <a:hueOff val="0"/>
                    <a:satOff val="0"/>
                    <a:lumOff val="0"/>
                    <a:alphaOff val="0"/>
                  </a:sysClr>
                </a:solidFill>
                <a:latin typeface="Candara" panose="020E0502030303020204" pitchFamily="34" charset="0"/>
                <a:ea typeface="+mn-ea"/>
                <a:cs typeface="+mn-cs"/>
              </a:rPr>
              <a:t>CDC/CLSI package</a:t>
            </a:r>
            <a:endParaRPr lang="en-US" sz="1800" kern="1200" dirty="0">
              <a:solidFill>
                <a:sysClr val="windowText" lastClr="000000">
                  <a:hueOff val="0"/>
                  <a:satOff val="0"/>
                  <a:lumOff val="0"/>
                  <a:alphaOff val="0"/>
                </a:sysClr>
              </a:solidFill>
              <a:latin typeface="Candara" panose="020E0502030303020204" pitchFamily="34" charset="0"/>
              <a:ea typeface="+mn-ea"/>
              <a:cs typeface="+mn-cs"/>
            </a:endParaRPr>
          </a:p>
          <a:p>
            <a:pPr marL="171450" lvl="1" indent="-171450" algn="l" defTabSz="800100">
              <a:lnSpc>
                <a:spcPct val="90000"/>
              </a:lnSpc>
              <a:spcBef>
                <a:spcPct val="0"/>
              </a:spcBef>
              <a:spcAft>
                <a:spcPct val="15000"/>
              </a:spcAft>
              <a:buChar char="••"/>
            </a:pPr>
            <a:r>
              <a:rPr lang="en-US" sz="1800" b="1" kern="1200" dirty="0" smtClean="0">
                <a:solidFill>
                  <a:srgbClr val="FF0000"/>
                </a:solidFill>
                <a:latin typeface="Candara" panose="020E0502030303020204" pitchFamily="34" charset="0"/>
                <a:ea typeface="+mn-ea"/>
                <a:cs typeface="+mn-cs"/>
              </a:rPr>
              <a:t>Siemens  (Personalized Education Plan) </a:t>
            </a:r>
            <a:r>
              <a:rPr lang="en-US" sz="1800" b="1" kern="1200" dirty="0" err="1" smtClean="0">
                <a:solidFill>
                  <a:srgbClr val="FF0000"/>
                </a:solidFill>
                <a:latin typeface="Candara" panose="020E0502030303020204" pitchFamily="34" charset="0"/>
                <a:ea typeface="+mn-ea"/>
                <a:cs typeface="+mn-cs"/>
              </a:rPr>
              <a:t>PEPConnect</a:t>
            </a:r>
            <a:r>
              <a:rPr lang="en-US" sz="1800" b="1" kern="1200" dirty="0" smtClean="0">
                <a:solidFill>
                  <a:srgbClr val="FF0000"/>
                </a:solidFill>
                <a:latin typeface="Candara" panose="020E0502030303020204" pitchFamily="34" charset="0"/>
                <a:ea typeface="+mn-ea"/>
                <a:cs typeface="+mn-cs"/>
              </a:rPr>
              <a:t> &amp; assessment questions</a:t>
            </a:r>
            <a:endParaRPr lang="en-US" sz="1800" b="1" kern="1200" dirty="0">
              <a:solidFill>
                <a:srgbClr val="FF0000"/>
              </a:solidFill>
              <a:latin typeface="Candara" panose="020E0502030303020204" pitchFamily="34" charset="0"/>
              <a:ea typeface="+mn-ea"/>
              <a:cs typeface="+mn-cs"/>
            </a:endParaRPr>
          </a:p>
        </p:txBody>
      </p:sp>
      <p:sp>
        <p:nvSpPr>
          <p:cNvPr id="31" name="TextBox 30"/>
          <p:cNvSpPr txBox="1"/>
          <p:nvPr/>
        </p:nvSpPr>
        <p:spPr>
          <a:xfrm>
            <a:off x="3241787" y="1913653"/>
            <a:ext cx="713009" cy="400110"/>
          </a:xfrm>
          <a:prstGeom prst="rect">
            <a:avLst/>
          </a:prstGeom>
          <a:noFill/>
        </p:spPr>
        <p:txBody>
          <a:bodyPr wrap="square" rtlCol="0">
            <a:spAutoFit/>
          </a:bodyPr>
          <a:lstStyle/>
          <a:p>
            <a:r>
              <a:rPr lang="en-US" sz="2000" b="1" dirty="0" smtClean="0"/>
              <a:t>or</a:t>
            </a:r>
            <a:endParaRPr lang="en-US" sz="2000" b="1" dirty="0"/>
          </a:p>
        </p:txBody>
      </p:sp>
    </p:spTree>
    <p:extLst>
      <p:ext uri="{BB962C8B-B14F-4D97-AF65-F5344CB8AC3E}">
        <p14:creationId xmlns:p14="http://schemas.microsoft.com/office/powerpoint/2010/main" val="91035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970" y="412547"/>
            <a:ext cx="7166642" cy="400110"/>
          </a:xfrm>
          <a:prstGeom prst="rect">
            <a:avLst/>
          </a:prstGeom>
          <a:noFill/>
        </p:spPr>
        <p:txBody>
          <a:bodyPr wrap="none" rtlCol="0">
            <a:spAutoFit/>
          </a:bodyPr>
          <a:lstStyle/>
          <a:p>
            <a:r>
              <a:rPr lang="en-US" sz="2000" b="1" dirty="0" smtClean="0">
                <a:solidFill>
                  <a:srgbClr val="0033CC"/>
                </a:solidFill>
              </a:rPr>
              <a:t>2 Types of Tester Certification Process Flow Paradigms (Example 1)</a:t>
            </a:r>
            <a:endParaRPr lang="en-US" sz="2000" b="1" dirty="0">
              <a:solidFill>
                <a:srgbClr val="0033CC"/>
              </a:solidFill>
            </a:endParaRPr>
          </a:p>
        </p:txBody>
      </p:sp>
      <p:grpSp>
        <p:nvGrpSpPr>
          <p:cNvPr id="9" name="Group 8"/>
          <p:cNvGrpSpPr/>
          <p:nvPr/>
        </p:nvGrpSpPr>
        <p:grpSpPr>
          <a:xfrm>
            <a:off x="160978" y="1163122"/>
            <a:ext cx="11985302" cy="4648528"/>
            <a:chOff x="160978" y="1163122"/>
            <a:chExt cx="11985302" cy="4648528"/>
          </a:xfrm>
        </p:grpSpPr>
        <p:grpSp>
          <p:nvGrpSpPr>
            <p:cNvPr id="39" name="Group 38"/>
            <p:cNvGrpSpPr/>
            <p:nvPr/>
          </p:nvGrpSpPr>
          <p:grpSpPr>
            <a:xfrm rot="5400000">
              <a:off x="6136674" y="2451692"/>
              <a:ext cx="1506068" cy="419561"/>
              <a:chOff x="4423049" y="1103905"/>
              <a:chExt cx="3374931" cy="778211"/>
            </a:xfrm>
          </p:grpSpPr>
          <p:cxnSp>
            <p:nvCxnSpPr>
              <p:cNvPr id="40" name="Straight Connector 39"/>
              <p:cNvCxnSpPr/>
              <p:nvPr/>
            </p:nvCxnSpPr>
            <p:spPr>
              <a:xfrm rot="5400000">
                <a:off x="5849035" y="1300069"/>
                <a:ext cx="394696" cy="2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6109116" y="-202784"/>
                <a:ext cx="2617" cy="3374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269964" y="1641481"/>
                <a:ext cx="334877" cy="10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595202" y="1679339"/>
                <a:ext cx="396395" cy="9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16200000">
              <a:off x="4979042" y="2443912"/>
              <a:ext cx="1474274" cy="419561"/>
              <a:chOff x="4423049" y="1103905"/>
              <a:chExt cx="3374931" cy="778211"/>
            </a:xfrm>
          </p:grpSpPr>
          <p:cxnSp>
            <p:nvCxnSpPr>
              <p:cNvPr id="49" name="Straight Connector 48"/>
              <p:cNvCxnSpPr/>
              <p:nvPr/>
            </p:nvCxnSpPr>
            <p:spPr>
              <a:xfrm rot="5400000">
                <a:off x="5849035" y="1300069"/>
                <a:ext cx="394696" cy="2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V="1">
                <a:off x="6109116" y="-202784"/>
                <a:ext cx="2617" cy="3374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V="1">
                <a:off x="4269964" y="1641481"/>
                <a:ext cx="334877" cy="10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7595202" y="1679339"/>
                <a:ext cx="396395" cy="9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rot="5400000">
              <a:off x="7587254" y="3599565"/>
              <a:ext cx="2323474" cy="419561"/>
              <a:chOff x="4423049" y="1103905"/>
              <a:chExt cx="3374931" cy="778211"/>
            </a:xfrm>
          </p:grpSpPr>
          <p:cxnSp>
            <p:nvCxnSpPr>
              <p:cNvPr id="57" name="Straight Connector 56"/>
              <p:cNvCxnSpPr/>
              <p:nvPr/>
            </p:nvCxnSpPr>
            <p:spPr>
              <a:xfrm rot="5400000">
                <a:off x="5849035" y="1300069"/>
                <a:ext cx="394696" cy="2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V="1">
                <a:off x="6109116" y="-202784"/>
                <a:ext cx="2617" cy="3374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V="1">
                <a:off x="4269964" y="1641481"/>
                <a:ext cx="334877" cy="10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595202" y="1679339"/>
                <a:ext cx="396395" cy="9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60978" y="3414506"/>
              <a:ext cx="1798151" cy="889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Personnel Certification Program</a:t>
              </a:r>
            </a:p>
          </p:txBody>
        </p:sp>
        <p:sp>
          <p:nvSpPr>
            <p:cNvPr id="18" name="TextBox 17"/>
            <p:cNvSpPr txBox="1"/>
            <p:nvPr/>
          </p:nvSpPr>
          <p:spPr>
            <a:xfrm>
              <a:off x="4805949" y="2355219"/>
              <a:ext cx="817521" cy="584775"/>
            </a:xfrm>
            <a:prstGeom prst="rect">
              <a:avLst/>
            </a:prstGeom>
            <a:noFill/>
          </p:spPr>
          <p:txBody>
            <a:bodyPr wrap="square" rtlCol="0">
              <a:spAutoFit/>
            </a:bodyPr>
            <a:lstStyle/>
            <a:p>
              <a:r>
                <a:rPr lang="en-US" sz="1600" dirty="0" smtClean="0"/>
                <a:t>Written Exam</a:t>
              </a:r>
              <a:endParaRPr lang="en-US" sz="1600" dirty="0"/>
            </a:p>
          </p:txBody>
        </p:sp>
        <p:sp>
          <p:nvSpPr>
            <p:cNvPr id="19" name="TextBox 18"/>
            <p:cNvSpPr txBox="1"/>
            <p:nvPr/>
          </p:nvSpPr>
          <p:spPr>
            <a:xfrm>
              <a:off x="4712163" y="4696059"/>
              <a:ext cx="911307" cy="584775"/>
            </a:xfrm>
            <a:prstGeom prst="rect">
              <a:avLst/>
            </a:prstGeom>
            <a:noFill/>
          </p:spPr>
          <p:txBody>
            <a:bodyPr wrap="square" rtlCol="0">
              <a:spAutoFit/>
            </a:bodyPr>
            <a:lstStyle/>
            <a:p>
              <a:pPr algn="ctr"/>
              <a:r>
                <a:rPr lang="en-US" sz="1600" dirty="0" smtClean="0"/>
                <a:t>Practical exam</a:t>
              </a:r>
              <a:endParaRPr lang="en-US" sz="1600" dirty="0"/>
            </a:p>
          </p:txBody>
        </p:sp>
        <p:sp>
          <p:nvSpPr>
            <p:cNvPr id="28" name="Rectangle 27"/>
            <p:cNvSpPr/>
            <p:nvPr/>
          </p:nvSpPr>
          <p:spPr>
            <a:xfrm>
              <a:off x="7084826" y="1880802"/>
              <a:ext cx="1553527" cy="149104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smtClean="0"/>
                <a:t>Questions selected from 9 RTCQI testing areas to arrive at </a:t>
              </a:r>
            </a:p>
            <a:p>
              <a:pPr algn="ctr"/>
              <a:r>
                <a:rPr lang="en-US" sz="1400" dirty="0" smtClean="0"/>
                <a:t>Final written  exam score</a:t>
              </a:r>
              <a:endParaRPr lang="en-US" sz="1400" dirty="0"/>
            </a:p>
          </p:txBody>
        </p:sp>
        <p:pic>
          <p:nvPicPr>
            <p:cNvPr id="33" name="Picture 32"/>
            <p:cNvPicPr>
              <a:picLocks noChangeAspect="1"/>
            </p:cNvPicPr>
            <p:nvPr/>
          </p:nvPicPr>
          <p:blipFill rotWithShape="1">
            <a:blip r:embed="rId3"/>
            <a:srcRect l="11250" r="3124" b="21275"/>
            <a:stretch/>
          </p:blipFill>
          <p:spPr>
            <a:xfrm>
              <a:off x="5832189" y="3165827"/>
              <a:ext cx="950587" cy="599854"/>
            </a:xfrm>
            <a:prstGeom prst="rect">
              <a:avLst/>
            </a:prstGeom>
            <a:ln>
              <a:solidFill>
                <a:sysClr val="window" lastClr="FFFFFF">
                  <a:lumMod val="65000"/>
                </a:sysClr>
              </a:solidFill>
            </a:ln>
          </p:spPr>
        </p:pic>
        <p:grpSp>
          <p:nvGrpSpPr>
            <p:cNvPr id="34" name="Group 33"/>
            <p:cNvGrpSpPr/>
            <p:nvPr/>
          </p:nvGrpSpPr>
          <p:grpSpPr>
            <a:xfrm rot="16200000">
              <a:off x="3436660" y="3616929"/>
              <a:ext cx="2323474" cy="419561"/>
              <a:chOff x="4423049" y="1103905"/>
              <a:chExt cx="3374931" cy="778211"/>
            </a:xfrm>
          </p:grpSpPr>
          <p:cxnSp>
            <p:nvCxnSpPr>
              <p:cNvPr id="35" name="Straight Connector 34"/>
              <p:cNvCxnSpPr/>
              <p:nvPr/>
            </p:nvCxnSpPr>
            <p:spPr>
              <a:xfrm rot="5400000">
                <a:off x="5849035" y="1300069"/>
                <a:ext cx="394696" cy="2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V="1">
                <a:off x="6109116" y="-202784"/>
                <a:ext cx="2617" cy="3374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4269964" y="1641481"/>
                <a:ext cx="334877" cy="10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595202" y="1679339"/>
                <a:ext cx="396395" cy="9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49" name="Straight Arrow Connector 2048"/>
            <p:cNvCxnSpPr>
              <a:stCxn id="8" idx="3"/>
            </p:cNvCxnSpPr>
            <p:nvPr/>
          </p:nvCxnSpPr>
          <p:spPr>
            <a:xfrm>
              <a:off x="1959129" y="3859006"/>
              <a:ext cx="412395" cy="11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Diamond 41"/>
            <p:cNvSpPr/>
            <p:nvPr/>
          </p:nvSpPr>
          <p:spPr>
            <a:xfrm>
              <a:off x="2380888" y="3156143"/>
              <a:ext cx="2109489" cy="1419928"/>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Registration of tester</a:t>
              </a:r>
            </a:p>
            <a:p>
              <a:pPr algn="ctr"/>
              <a:r>
                <a:rPr lang="en-US" sz="1400" dirty="0" smtClean="0"/>
                <a:t>(District </a:t>
              </a:r>
              <a:r>
                <a:rPr lang="en-US" sz="1400" smtClean="0"/>
                <a:t>or Region)</a:t>
              </a:r>
              <a:endParaRPr lang="en-US" sz="1400" dirty="0"/>
            </a:p>
          </p:txBody>
        </p:sp>
        <p:sp>
          <p:nvSpPr>
            <p:cNvPr id="2055" name="Rectangle 2054"/>
            <p:cNvSpPr/>
            <p:nvPr/>
          </p:nvSpPr>
          <p:spPr>
            <a:xfrm>
              <a:off x="5461042" y="3755917"/>
              <a:ext cx="1774414" cy="307777"/>
            </a:xfrm>
            <a:prstGeom prst="rect">
              <a:avLst/>
            </a:prstGeom>
          </p:spPr>
          <p:txBody>
            <a:bodyPr wrap="square">
              <a:spAutoFit/>
            </a:bodyPr>
            <a:lstStyle/>
            <a:p>
              <a:pPr algn="ctr"/>
              <a:r>
                <a:rPr lang="en-US" sz="1400" dirty="0"/>
                <a:t>Siemens </a:t>
              </a:r>
              <a:r>
                <a:rPr lang="en-US" sz="1400" dirty="0" err="1" smtClean="0"/>
                <a:t>PepConnect</a:t>
              </a:r>
              <a:endParaRPr lang="en-US" sz="1400" dirty="0"/>
            </a:p>
          </p:txBody>
        </p:sp>
        <p:sp>
          <p:nvSpPr>
            <p:cNvPr id="54" name="Rectangle 53"/>
            <p:cNvSpPr/>
            <p:nvPr/>
          </p:nvSpPr>
          <p:spPr>
            <a:xfrm>
              <a:off x="5434777" y="1163122"/>
              <a:ext cx="1834096" cy="523220"/>
            </a:xfrm>
            <a:prstGeom prst="rect">
              <a:avLst/>
            </a:prstGeom>
          </p:spPr>
          <p:txBody>
            <a:bodyPr wrap="square">
              <a:spAutoFit/>
            </a:bodyPr>
            <a:lstStyle/>
            <a:p>
              <a:pPr algn="ctr"/>
              <a:r>
                <a:rPr lang="en-US" sz="1400" dirty="0" smtClean="0"/>
                <a:t>Offline Competency Package </a:t>
              </a:r>
              <a:endParaRPr lang="en-US" sz="1400" dirty="0"/>
            </a:p>
          </p:txBody>
        </p:sp>
        <p:sp>
          <p:nvSpPr>
            <p:cNvPr id="3" name="TextBox 2"/>
            <p:cNvSpPr txBox="1"/>
            <p:nvPr/>
          </p:nvSpPr>
          <p:spPr>
            <a:xfrm>
              <a:off x="6051026" y="2599490"/>
              <a:ext cx="470000" cy="369332"/>
            </a:xfrm>
            <a:prstGeom prst="rect">
              <a:avLst/>
            </a:prstGeom>
            <a:noFill/>
          </p:spPr>
          <p:txBody>
            <a:bodyPr wrap="none" rtlCol="0">
              <a:spAutoFit/>
            </a:bodyPr>
            <a:lstStyle/>
            <a:p>
              <a:r>
                <a:rPr lang="en-US" b="1" dirty="0" smtClean="0"/>
                <a:t>OR</a:t>
              </a:r>
              <a:endParaRPr lang="en-US" b="1" dirty="0"/>
            </a:p>
          </p:txBody>
        </p:sp>
        <p:cxnSp>
          <p:nvCxnSpPr>
            <p:cNvPr id="45" name="Straight Arrow Connector 44"/>
            <p:cNvCxnSpPr/>
            <p:nvPr/>
          </p:nvCxnSpPr>
          <p:spPr>
            <a:xfrm flipV="1">
              <a:off x="6259309" y="5075996"/>
              <a:ext cx="849139" cy="2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7124061" y="4320603"/>
              <a:ext cx="1490481" cy="149104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smtClean="0"/>
                <a:t>Panel or Client testing  score</a:t>
              </a:r>
            </a:p>
            <a:p>
              <a:pPr algn="ctr"/>
              <a:r>
                <a:rPr lang="en-US" sz="1400" dirty="0" smtClean="0"/>
                <a:t>+</a:t>
              </a:r>
            </a:p>
            <a:p>
              <a:pPr algn="ctr"/>
              <a:r>
                <a:rPr lang="en-US" sz="1400" dirty="0" smtClean="0"/>
                <a:t>Documentation score</a:t>
              </a:r>
            </a:p>
            <a:p>
              <a:pPr algn="ctr"/>
              <a:endParaRPr lang="en-US" sz="1400" dirty="0"/>
            </a:p>
          </p:txBody>
        </p:sp>
        <p:grpSp>
          <p:nvGrpSpPr>
            <p:cNvPr id="4" name="Group 3"/>
            <p:cNvGrpSpPr/>
            <p:nvPr/>
          </p:nvGrpSpPr>
          <p:grpSpPr>
            <a:xfrm>
              <a:off x="5534780" y="4431110"/>
              <a:ext cx="921022" cy="1282033"/>
              <a:chOff x="7102965" y="4661460"/>
              <a:chExt cx="921022" cy="1282033"/>
            </a:xfrm>
            <a:solidFill>
              <a:schemeClr val="bg1"/>
            </a:solidFill>
          </p:grpSpPr>
          <p:pic>
            <p:nvPicPr>
              <p:cNvPr id="6" name="Picture 5"/>
              <p:cNvPicPr>
                <a:picLocks noChangeAspect="1"/>
              </p:cNvPicPr>
              <p:nvPr/>
            </p:nvPicPr>
            <p:blipFill rotWithShape="1">
              <a:blip r:embed="rId4"/>
              <a:srcRect l="49608" b="2078"/>
              <a:stretch/>
            </p:blipFill>
            <p:spPr>
              <a:xfrm>
                <a:off x="7102965" y="5349392"/>
                <a:ext cx="921022" cy="594101"/>
              </a:xfrm>
              <a:prstGeom prst="rect">
                <a:avLst/>
              </a:prstGeom>
              <a:grpFill/>
            </p:spPr>
          </p:pic>
          <p:pic>
            <p:nvPicPr>
              <p:cNvPr id="53" name="Picture 52"/>
              <p:cNvPicPr>
                <a:picLocks noChangeAspect="1"/>
              </p:cNvPicPr>
              <p:nvPr/>
            </p:nvPicPr>
            <p:blipFill rotWithShape="1">
              <a:blip r:embed="rId4"/>
              <a:srcRect l="-588" t="-1773" r="53083" b="-4605"/>
              <a:stretch/>
            </p:blipFill>
            <p:spPr>
              <a:xfrm>
                <a:off x="7143914" y="4661460"/>
                <a:ext cx="880073" cy="654188"/>
              </a:xfrm>
              <a:prstGeom prst="rect">
                <a:avLst/>
              </a:prstGeom>
              <a:grpFill/>
            </p:spPr>
          </p:pic>
        </p:grpSp>
        <p:pic>
          <p:nvPicPr>
            <p:cNvPr id="2050" name="Picture 2" descr="http://www.how-to-study.com/study-skills-images/study-habits-studyin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920" y="1676160"/>
              <a:ext cx="827811" cy="776324"/>
            </a:xfrm>
            <a:prstGeom prst="rect">
              <a:avLst/>
            </a:prstGeom>
            <a:solidFill>
              <a:schemeClr val="bg1"/>
            </a:solidFill>
            <a:ln>
              <a:solidFill>
                <a:schemeClr val="bg1">
                  <a:lumMod val="85000"/>
                </a:schemeClr>
              </a:solidFill>
            </a:ln>
            <a:extLst/>
          </p:spPr>
        </p:pic>
        <p:sp>
          <p:nvSpPr>
            <p:cNvPr id="61" name="Rectangle 60"/>
            <p:cNvSpPr/>
            <p:nvPr/>
          </p:nvSpPr>
          <p:spPr>
            <a:xfrm>
              <a:off x="8907213" y="2632460"/>
              <a:ext cx="1487416" cy="232810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Manual entry of competency results in central database in Excel or Dashboard</a:t>
              </a:r>
            </a:p>
            <a:p>
              <a:pPr algn="ctr"/>
              <a:r>
                <a:rPr lang="en-US" sz="1400" dirty="0" smtClean="0"/>
                <a:t>(</a:t>
              </a:r>
              <a:r>
                <a:rPr lang="en-US" sz="1400" dirty="0"/>
                <a:t>District/Region</a:t>
              </a:r>
              <a:r>
                <a:rPr lang="en-US" sz="1400" dirty="0" smtClean="0"/>
                <a:t>)</a:t>
              </a:r>
              <a:endParaRPr lang="en-US" sz="1400" dirty="0"/>
            </a:p>
          </p:txBody>
        </p:sp>
        <p:pic>
          <p:nvPicPr>
            <p:cNvPr id="47" name="Picture 46"/>
            <p:cNvPicPr>
              <a:picLocks noChangeAspect="1"/>
            </p:cNvPicPr>
            <p:nvPr/>
          </p:nvPicPr>
          <p:blipFill rotWithShape="1">
            <a:blip r:embed="rId6"/>
            <a:srcRect l="8879" t="11031" r="23499" b="5267"/>
            <a:stretch/>
          </p:blipFill>
          <p:spPr>
            <a:xfrm>
              <a:off x="10586377" y="3283724"/>
              <a:ext cx="1559903" cy="1086094"/>
            </a:xfrm>
            <a:prstGeom prst="rect">
              <a:avLst/>
            </a:prstGeom>
          </p:spPr>
        </p:pic>
        <p:cxnSp>
          <p:nvCxnSpPr>
            <p:cNvPr id="46" name="Straight Arrow Connector 45"/>
            <p:cNvCxnSpPr/>
            <p:nvPr/>
          </p:nvCxnSpPr>
          <p:spPr>
            <a:xfrm>
              <a:off x="10372848" y="3783873"/>
              <a:ext cx="412395" cy="11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7031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34481" y="1400174"/>
            <a:ext cx="5390419" cy="512590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2286372" y="1400174"/>
            <a:ext cx="3037974" cy="2013015"/>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5. Competency results transmitted for final decision</a:t>
            </a:r>
          </a:p>
          <a:p>
            <a:pPr algn="ctr"/>
            <a:r>
              <a:rPr lang="en-US" sz="1400" dirty="0" smtClean="0"/>
              <a:t>(District /Region)</a:t>
            </a:r>
          </a:p>
        </p:txBody>
      </p:sp>
      <p:sp>
        <p:nvSpPr>
          <p:cNvPr id="4" name="Diamond 3"/>
          <p:cNvSpPr/>
          <p:nvPr/>
        </p:nvSpPr>
        <p:spPr>
          <a:xfrm>
            <a:off x="7264631" y="1527272"/>
            <a:ext cx="2854676" cy="1885918"/>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1. Registration of tester (District or Region)</a:t>
            </a:r>
            <a:endParaRPr lang="en-US" sz="1400" dirty="0"/>
          </a:p>
        </p:txBody>
      </p:sp>
      <p:grpSp>
        <p:nvGrpSpPr>
          <p:cNvPr id="27" name="Group 26"/>
          <p:cNvGrpSpPr/>
          <p:nvPr/>
        </p:nvGrpSpPr>
        <p:grpSpPr>
          <a:xfrm>
            <a:off x="7670383" y="3800439"/>
            <a:ext cx="2166146" cy="1243401"/>
            <a:chOff x="8384641" y="3087892"/>
            <a:chExt cx="1469653" cy="727782"/>
          </a:xfrm>
        </p:grpSpPr>
        <p:sp>
          <p:nvSpPr>
            <p:cNvPr id="15" name="TextBox 14"/>
            <p:cNvSpPr txBox="1"/>
            <p:nvPr/>
          </p:nvSpPr>
          <p:spPr>
            <a:xfrm>
              <a:off x="8505556" y="3087892"/>
              <a:ext cx="1170788" cy="198161"/>
            </a:xfrm>
            <a:prstGeom prst="rect">
              <a:avLst/>
            </a:prstGeom>
            <a:solidFill>
              <a:schemeClr val="bg1"/>
            </a:solidFill>
          </p:spPr>
          <p:txBody>
            <a:bodyPr wrap="square" rtlCol="0">
              <a:spAutoFit/>
            </a:bodyPr>
            <a:lstStyle/>
            <a:p>
              <a:r>
                <a:rPr lang="en-US" sz="1600" dirty="0" smtClean="0"/>
                <a:t>2. Written Exam</a:t>
              </a:r>
              <a:endParaRPr lang="en-US" sz="1600" dirty="0"/>
            </a:p>
          </p:txBody>
        </p:sp>
        <p:grpSp>
          <p:nvGrpSpPr>
            <p:cNvPr id="25" name="Group 24"/>
            <p:cNvGrpSpPr/>
            <p:nvPr/>
          </p:nvGrpSpPr>
          <p:grpSpPr>
            <a:xfrm>
              <a:off x="8384641" y="3264741"/>
              <a:ext cx="1469653" cy="550933"/>
              <a:chOff x="8978432" y="2468386"/>
              <a:chExt cx="1469653" cy="550933"/>
            </a:xfrm>
            <a:solidFill>
              <a:schemeClr val="bg1"/>
            </a:solidFill>
          </p:grpSpPr>
          <p:pic>
            <p:nvPicPr>
              <p:cNvPr id="17" name="Picture 16"/>
              <p:cNvPicPr>
                <a:picLocks noChangeAspect="1"/>
              </p:cNvPicPr>
              <p:nvPr/>
            </p:nvPicPr>
            <p:blipFill rotWithShape="1">
              <a:blip r:embed="rId3"/>
              <a:srcRect l="11250" r="3124" b="21275"/>
              <a:stretch/>
            </p:blipFill>
            <p:spPr>
              <a:xfrm>
                <a:off x="9619442" y="2472233"/>
                <a:ext cx="828643" cy="522904"/>
              </a:xfrm>
              <a:prstGeom prst="rect">
                <a:avLst/>
              </a:prstGeom>
              <a:grpFill/>
              <a:ln>
                <a:solidFill>
                  <a:sysClr val="window" lastClr="FFFFFF">
                    <a:lumMod val="65000"/>
                  </a:sysClr>
                </a:solidFill>
              </a:ln>
            </p:spPr>
          </p:pic>
          <p:pic>
            <p:nvPicPr>
              <p:cNvPr id="24" name="Picture 2" descr="http://www.how-to-study.com/study-skills-images/study-habits-studyi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8432" y="2468386"/>
                <a:ext cx="587471" cy="550933"/>
              </a:xfrm>
              <a:prstGeom prst="rect">
                <a:avLst/>
              </a:prstGeom>
              <a:grpFill/>
              <a:ln>
                <a:solidFill>
                  <a:schemeClr val="bg1">
                    <a:lumMod val="85000"/>
                  </a:schemeClr>
                </a:solidFill>
              </a:ln>
              <a:extLst/>
            </p:spPr>
          </p:pic>
        </p:grpSp>
      </p:grpSp>
      <p:pic>
        <p:nvPicPr>
          <p:cNvPr id="31" name="Picture 30"/>
          <p:cNvPicPr>
            <a:picLocks noChangeAspect="1"/>
          </p:cNvPicPr>
          <p:nvPr/>
        </p:nvPicPr>
        <p:blipFill rotWithShape="1">
          <a:blip r:embed="rId5"/>
          <a:srcRect l="8879" t="11031" r="23499" b="5267"/>
          <a:stretch/>
        </p:blipFill>
        <p:spPr>
          <a:xfrm>
            <a:off x="5482901" y="1018122"/>
            <a:ext cx="1462533" cy="1018299"/>
          </a:xfrm>
          <a:prstGeom prst="rect">
            <a:avLst/>
          </a:prstGeom>
        </p:spPr>
      </p:pic>
      <p:grpSp>
        <p:nvGrpSpPr>
          <p:cNvPr id="43" name="Group 42"/>
          <p:cNvGrpSpPr/>
          <p:nvPr/>
        </p:nvGrpSpPr>
        <p:grpSpPr>
          <a:xfrm>
            <a:off x="2391706" y="3670182"/>
            <a:ext cx="2932640" cy="2826204"/>
            <a:chOff x="2089059" y="3492058"/>
            <a:chExt cx="3119800" cy="3039371"/>
          </a:xfrm>
        </p:grpSpPr>
        <p:pic>
          <p:nvPicPr>
            <p:cNvPr id="29" name="Picture 28"/>
            <p:cNvPicPr>
              <a:picLocks noChangeAspect="1"/>
            </p:cNvPicPr>
            <p:nvPr/>
          </p:nvPicPr>
          <p:blipFill>
            <a:blip r:embed="rId6"/>
            <a:stretch>
              <a:fillRect/>
            </a:stretch>
          </p:blipFill>
          <p:spPr>
            <a:xfrm>
              <a:off x="2507274" y="3492058"/>
              <a:ext cx="2701585" cy="1678046"/>
            </a:xfrm>
            <a:prstGeom prst="rect">
              <a:avLst/>
            </a:prstGeom>
          </p:spPr>
        </p:pic>
        <p:pic>
          <p:nvPicPr>
            <p:cNvPr id="32" name="Picture 31"/>
            <p:cNvPicPr>
              <a:picLocks noChangeAspect="1"/>
            </p:cNvPicPr>
            <p:nvPr/>
          </p:nvPicPr>
          <p:blipFill rotWithShape="1">
            <a:blip r:embed="rId7"/>
            <a:srcRect b="6889"/>
            <a:stretch/>
          </p:blipFill>
          <p:spPr>
            <a:xfrm>
              <a:off x="2089059" y="5089070"/>
              <a:ext cx="2753907" cy="1442359"/>
            </a:xfrm>
            <a:prstGeom prst="rect">
              <a:avLst/>
            </a:prstGeom>
          </p:spPr>
        </p:pic>
      </p:grpSp>
      <p:sp>
        <p:nvSpPr>
          <p:cNvPr id="34" name="Rectangle 33"/>
          <p:cNvSpPr/>
          <p:nvPr/>
        </p:nvSpPr>
        <p:spPr>
          <a:xfrm>
            <a:off x="-29667" y="3243047"/>
            <a:ext cx="2115108"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lvl="0" algn="ctr"/>
            <a:r>
              <a:rPr lang="en-US" sz="1600" dirty="0" smtClean="0"/>
              <a:t>4. Manual </a:t>
            </a:r>
            <a:r>
              <a:rPr lang="en-US" sz="1600" dirty="0"/>
              <a:t>entry of competency results in </a:t>
            </a:r>
            <a:r>
              <a:rPr lang="en-US" sz="1600" dirty="0" smtClean="0"/>
              <a:t>Excel database or Dashboard</a:t>
            </a:r>
          </a:p>
          <a:p>
            <a:pPr lvl="0" algn="ctr"/>
            <a:r>
              <a:rPr lang="en-US" sz="1600" dirty="0" smtClean="0"/>
              <a:t>(District /Region) </a:t>
            </a:r>
            <a:endParaRPr lang="en-US" sz="1600" dirty="0"/>
          </a:p>
        </p:txBody>
      </p:sp>
      <p:sp>
        <p:nvSpPr>
          <p:cNvPr id="36" name="Left Brace 35"/>
          <p:cNvSpPr/>
          <p:nvPr/>
        </p:nvSpPr>
        <p:spPr>
          <a:xfrm>
            <a:off x="2095502" y="1250020"/>
            <a:ext cx="238495" cy="5281409"/>
          </a:xfrm>
          <a:prstGeom prst="leftBrac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p:cNvSpPr/>
          <p:nvPr/>
        </p:nvSpPr>
        <p:spPr>
          <a:xfrm>
            <a:off x="5127747" y="2013670"/>
            <a:ext cx="2333484" cy="830997"/>
          </a:xfrm>
          <a:prstGeom prst="rect">
            <a:avLst/>
          </a:prstGeom>
          <a:noFill/>
        </p:spPr>
        <p:txBody>
          <a:bodyPr wrap="square">
            <a:spAutoFit/>
          </a:bodyPr>
          <a:lstStyle/>
          <a:p>
            <a:pPr lvl="0" algn="ctr"/>
            <a:r>
              <a:rPr lang="en-US" sz="1600" dirty="0" smtClean="0"/>
              <a:t>6. Data review and Certificate generation (certifying body)</a:t>
            </a:r>
            <a:endParaRPr lang="en-US" sz="1600" dirty="0"/>
          </a:p>
        </p:txBody>
      </p:sp>
      <p:sp>
        <p:nvSpPr>
          <p:cNvPr id="40" name="Left Brace 39"/>
          <p:cNvSpPr/>
          <p:nvPr/>
        </p:nvSpPr>
        <p:spPr>
          <a:xfrm rot="10800000">
            <a:off x="9962458" y="1056090"/>
            <a:ext cx="385987" cy="5563785"/>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p:cNvSpPr/>
          <p:nvPr/>
        </p:nvSpPr>
        <p:spPr>
          <a:xfrm>
            <a:off x="10214316" y="3344922"/>
            <a:ext cx="1900181" cy="1077218"/>
          </a:xfrm>
          <a:prstGeom prst="rect">
            <a:avLst/>
          </a:prstGeom>
        </p:spPr>
        <p:txBody>
          <a:bodyPr wrap="square">
            <a:spAutoFit/>
          </a:bodyPr>
          <a:lstStyle/>
          <a:p>
            <a:pPr lvl="0" algn="ctr"/>
            <a:r>
              <a:rPr lang="en-US" sz="1600" dirty="0" smtClean="0"/>
              <a:t>Registering and conducting competency exams</a:t>
            </a:r>
          </a:p>
          <a:p>
            <a:pPr lvl="0" algn="ctr"/>
            <a:r>
              <a:rPr lang="en-US" sz="1600" dirty="0" smtClean="0"/>
              <a:t>(District /Region) </a:t>
            </a:r>
            <a:endParaRPr lang="en-US" sz="1600" dirty="0"/>
          </a:p>
        </p:txBody>
      </p:sp>
      <p:grpSp>
        <p:nvGrpSpPr>
          <p:cNvPr id="26" name="Group 25"/>
          <p:cNvGrpSpPr/>
          <p:nvPr/>
        </p:nvGrpSpPr>
        <p:grpSpPr>
          <a:xfrm>
            <a:off x="5740173" y="5362013"/>
            <a:ext cx="2862414" cy="1364605"/>
            <a:chOff x="7517211" y="5538048"/>
            <a:chExt cx="1882821" cy="829668"/>
          </a:xfrm>
          <a:solidFill>
            <a:schemeClr val="bg1"/>
          </a:solidFill>
        </p:grpSpPr>
        <p:sp>
          <p:nvSpPr>
            <p:cNvPr id="16" name="TextBox 15"/>
            <p:cNvSpPr txBox="1"/>
            <p:nvPr/>
          </p:nvSpPr>
          <p:spPr>
            <a:xfrm>
              <a:off x="7539725" y="5538048"/>
              <a:ext cx="1661969" cy="205838"/>
            </a:xfrm>
            <a:prstGeom prst="rect">
              <a:avLst/>
            </a:prstGeom>
            <a:grpFill/>
          </p:spPr>
          <p:txBody>
            <a:bodyPr wrap="square" rtlCol="0">
              <a:spAutoFit/>
            </a:bodyPr>
            <a:lstStyle/>
            <a:p>
              <a:pPr algn="ctr"/>
              <a:r>
                <a:rPr lang="en-US" sz="1600" dirty="0" smtClean="0"/>
                <a:t>3. Practical exam</a:t>
              </a:r>
              <a:endParaRPr lang="en-US" sz="1600" dirty="0"/>
            </a:p>
          </p:txBody>
        </p:sp>
        <p:grpSp>
          <p:nvGrpSpPr>
            <p:cNvPr id="21" name="Group 20"/>
            <p:cNvGrpSpPr/>
            <p:nvPr/>
          </p:nvGrpSpPr>
          <p:grpSpPr>
            <a:xfrm>
              <a:off x="7517211" y="5713528"/>
              <a:ext cx="1882821" cy="654188"/>
              <a:chOff x="6141166" y="4661460"/>
              <a:chExt cx="1882821" cy="654188"/>
            </a:xfrm>
            <a:grpFill/>
          </p:grpSpPr>
          <p:pic>
            <p:nvPicPr>
              <p:cNvPr id="22" name="Picture 21"/>
              <p:cNvPicPr>
                <a:picLocks noChangeAspect="1"/>
              </p:cNvPicPr>
              <p:nvPr/>
            </p:nvPicPr>
            <p:blipFill rotWithShape="1">
              <a:blip r:embed="rId8"/>
              <a:srcRect l="49608" b="2078"/>
              <a:stretch/>
            </p:blipFill>
            <p:spPr>
              <a:xfrm>
                <a:off x="6141166" y="4677723"/>
                <a:ext cx="978859" cy="631408"/>
              </a:xfrm>
              <a:prstGeom prst="rect">
                <a:avLst/>
              </a:prstGeom>
              <a:grpFill/>
            </p:spPr>
          </p:pic>
          <p:pic>
            <p:nvPicPr>
              <p:cNvPr id="23" name="Picture 22"/>
              <p:cNvPicPr>
                <a:picLocks noChangeAspect="1"/>
              </p:cNvPicPr>
              <p:nvPr/>
            </p:nvPicPr>
            <p:blipFill rotWithShape="1">
              <a:blip r:embed="rId8"/>
              <a:srcRect l="-588" t="-1773" r="53083" b="-4605"/>
              <a:stretch/>
            </p:blipFill>
            <p:spPr>
              <a:xfrm>
                <a:off x="7143914" y="4661460"/>
                <a:ext cx="880073" cy="654188"/>
              </a:xfrm>
              <a:prstGeom prst="rect">
                <a:avLst/>
              </a:prstGeom>
              <a:grpFill/>
            </p:spPr>
          </p:pic>
        </p:grpSp>
      </p:grpSp>
      <p:sp>
        <p:nvSpPr>
          <p:cNvPr id="44" name="Rectangle 43"/>
          <p:cNvSpPr/>
          <p:nvPr/>
        </p:nvSpPr>
        <p:spPr>
          <a:xfrm>
            <a:off x="8200142" y="5043840"/>
            <a:ext cx="1850186" cy="523220"/>
          </a:xfrm>
          <a:prstGeom prst="rect">
            <a:avLst/>
          </a:prstGeom>
        </p:spPr>
        <p:txBody>
          <a:bodyPr wrap="square">
            <a:spAutoFit/>
          </a:bodyPr>
          <a:lstStyle/>
          <a:p>
            <a:pPr lvl="0" algn="ctr"/>
            <a:r>
              <a:rPr lang="en-US" sz="1400" dirty="0">
                <a:solidFill>
                  <a:prstClr val="black"/>
                </a:solidFill>
              </a:rPr>
              <a:t>(</a:t>
            </a:r>
            <a:r>
              <a:rPr lang="en-US" sz="1400" dirty="0" smtClean="0">
                <a:solidFill>
                  <a:prstClr val="black"/>
                </a:solidFill>
              </a:rPr>
              <a:t>Managed </a:t>
            </a:r>
            <a:r>
              <a:rPr lang="en-US" sz="1400" dirty="0">
                <a:solidFill>
                  <a:prstClr val="black"/>
                </a:solidFill>
              </a:rPr>
              <a:t>by </a:t>
            </a:r>
            <a:r>
              <a:rPr lang="en-US" sz="1400" dirty="0" smtClean="0">
                <a:solidFill>
                  <a:prstClr val="black"/>
                </a:solidFill>
              </a:rPr>
              <a:t>certifying body)</a:t>
            </a:r>
            <a:endParaRPr lang="en-US" sz="1400" dirty="0">
              <a:solidFill>
                <a:prstClr val="black"/>
              </a:solidFill>
            </a:endParaRPr>
          </a:p>
        </p:txBody>
      </p:sp>
      <p:sp>
        <p:nvSpPr>
          <p:cNvPr id="30" name="TextBox 29"/>
          <p:cNvSpPr txBox="1"/>
          <p:nvPr/>
        </p:nvSpPr>
        <p:spPr>
          <a:xfrm>
            <a:off x="2411970" y="412547"/>
            <a:ext cx="7166642" cy="400110"/>
          </a:xfrm>
          <a:prstGeom prst="rect">
            <a:avLst/>
          </a:prstGeom>
          <a:noFill/>
        </p:spPr>
        <p:txBody>
          <a:bodyPr wrap="none" rtlCol="0">
            <a:spAutoFit/>
          </a:bodyPr>
          <a:lstStyle/>
          <a:p>
            <a:r>
              <a:rPr lang="en-US" sz="2000" b="1" dirty="0" smtClean="0">
                <a:solidFill>
                  <a:srgbClr val="0033CC"/>
                </a:solidFill>
              </a:rPr>
              <a:t>2 Types of Tester Certification Process Flow Paradigms (Example </a:t>
            </a:r>
            <a:r>
              <a:rPr lang="en-US" sz="2000" b="1" dirty="0">
                <a:solidFill>
                  <a:srgbClr val="0033CC"/>
                </a:solidFill>
              </a:rPr>
              <a:t>2</a:t>
            </a:r>
            <a:r>
              <a:rPr lang="en-US" sz="2000" b="1" dirty="0" smtClean="0">
                <a:solidFill>
                  <a:srgbClr val="0033CC"/>
                </a:solidFill>
              </a:rPr>
              <a:t>)</a:t>
            </a:r>
            <a:endParaRPr lang="en-US" sz="2000" b="1" dirty="0">
              <a:solidFill>
                <a:srgbClr val="0033CC"/>
              </a:solidFill>
            </a:endParaRPr>
          </a:p>
        </p:txBody>
      </p:sp>
    </p:spTree>
    <p:extLst>
      <p:ext uri="{BB962C8B-B14F-4D97-AF65-F5344CB8AC3E}">
        <p14:creationId xmlns:p14="http://schemas.microsoft.com/office/powerpoint/2010/main" val="2143702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1924" y="288635"/>
            <a:ext cx="7564315" cy="400110"/>
          </a:xfrm>
          <a:prstGeom prst="rect">
            <a:avLst/>
          </a:prstGeom>
          <a:noFill/>
        </p:spPr>
        <p:txBody>
          <a:bodyPr wrap="none" rtlCol="0">
            <a:spAutoFit/>
          </a:bodyPr>
          <a:lstStyle/>
          <a:p>
            <a:r>
              <a:rPr lang="en-US" sz="2000" b="1" dirty="0">
                <a:solidFill>
                  <a:srgbClr val="0033CC"/>
                </a:solidFill>
              </a:rPr>
              <a:t>Process </a:t>
            </a:r>
            <a:r>
              <a:rPr lang="en-US" sz="2000" b="1" dirty="0" smtClean="0">
                <a:solidFill>
                  <a:srgbClr val="0033CC"/>
                </a:solidFill>
              </a:rPr>
              <a:t>Flow for Certifying Evaluators for Tester Certification Program</a:t>
            </a:r>
            <a:endParaRPr lang="en-US" sz="2000" b="1" dirty="0">
              <a:solidFill>
                <a:srgbClr val="0033CC"/>
              </a:solidFill>
            </a:endParaRPr>
          </a:p>
        </p:txBody>
      </p:sp>
      <p:grpSp>
        <p:nvGrpSpPr>
          <p:cNvPr id="39" name="Group 38"/>
          <p:cNvGrpSpPr/>
          <p:nvPr/>
        </p:nvGrpSpPr>
        <p:grpSpPr>
          <a:xfrm rot="5400000">
            <a:off x="5232665" y="2472472"/>
            <a:ext cx="1506068" cy="419561"/>
            <a:chOff x="4423048" y="1103905"/>
            <a:chExt cx="3374932" cy="778211"/>
          </a:xfrm>
        </p:grpSpPr>
        <p:cxnSp>
          <p:nvCxnSpPr>
            <p:cNvPr id="40" name="Straight Connector 39"/>
            <p:cNvCxnSpPr/>
            <p:nvPr/>
          </p:nvCxnSpPr>
          <p:spPr>
            <a:xfrm rot="5400000">
              <a:off x="5849035" y="1300069"/>
              <a:ext cx="394696" cy="2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6061499" y="-155169"/>
              <a:ext cx="2439" cy="3279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269964" y="1641481"/>
              <a:ext cx="334877" cy="10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595202" y="1679339"/>
              <a:ext cx="396395" cy="9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16200000">
            <a:off x="4075033" y="2464693"/>
            <a:ext cx="1474274" cy="419561"/>
            <a:chOff x="4423049" y="1103905"/>
            <a:chExt cx="3374931" cy="778211"/>
          </a:xfrm>
        </p:grpSpPr>
        <p:cxnSp>
          <p:nvCxnSpPr>
            <p:cNvPr id="49" name="Straight Connector 48"/>
            <p:cNvCxnSpPr/>
            <p:nvPr/>
          </p:nvCxnSpPr>
          <p:spPr>
            <a:xfrm rot="5400000">
              <a:off x="5849035" y="1300069"/>
              <a:ext cx="394696" cy="2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V="1">
              <a:off x="6109116" y="-202784"/>
              <a:ext cx="2617" cy="3374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V="1">
              <a:off x="4269964" y="1641481"/>
              <a:ext cx="334877" cy="10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7595202" y="1679339"/>
              <a:ext cx="396395" cy="9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rot="5400000">
            <a:off x="6683245" y="3620346"/>
            <a:ext cx="2323474" cy="419561"/>
            <a:chOff x="4423049" y="1103905"/>
            <a:chExt cx="3374931" cy="778211"/>
          </a:xfrm>
        </p:grpSpPr>
        <p:cxnSp>
          <p:nvCxnSpPr>
            <p:cNvPr id="57" name="Straight Connector 56"/>
            <p:cNvCxnSpPr/>
            <p:nvPr/>
          </p:nvCxnSpPr>
          <p:spPr>
            <a:xfrm rot="5400000">
              <a:off x="5849035" y="1300069"/>
              <a:ext cx="394696" cy="2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V="1">
              <a:off x="6109116" y="-202784"/>
              <a:ext cx="2617" cy="3374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flipV="1">
              <a:off x="4269964" y="1641481"/>
              <a:ext cx="334877" cy="10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595202" y="1679339"/>
              <a:ext cx="396395" cy="9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1042043" y="3411611"/>
            <a:ext cx="1798151" cy="889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Evaluator of POCT Personnel Competency</a:t>
            </a:r>
          </a:p>
        </p:txBody>
      </p:sp>
      <p:sp>
        <p:nvSpPr>
          <p:cNvPr id="18" name="TextBox 17"/>
          <p:cNvSpPr txBox="1"/>
          <p:nvPr/>
        </p:nvSpPr>
        <p:spPr>
          <a:xfrm>
            <a:off x="3901940" y="2376000"/>
            <a:ext cx="817521" cy="584775"/>
          </a:xfrm>
          <a:prstGeom prst="rect">
            <a:avLst/>
          </a:prstGeom>
          <a:noFill/>
        </p:spPr>
        <p:txBody>
          <a:bodyPr wrap="square" rtlCol="0">
            <a:spAutoFit/>
          </a:bodyPr>
          <a:lstStyle/>
          <a:p>
            <a:r>
              <a:rPr lang="en-US" sz="1600" dirty="0" smtClean="0"/>
              <a:t>Written Exam</a:t>
            </a:r>
            <a:endParaRPr lang="en-US" sz="1600" dirty="0"/>
          </a:p>
        </p:txBody>
      </p:sp>
      <p:sp>
        <p:nvSpPr>
          <p:cNvPr id="19" name="TextBox 18"/>
          <p:cNvSpPr txBox="1"/>
          <p:nvPr/>
        </p:nvSpPr>
        <p:spPr>
          <a:xfrm>
            <a:off x="3808154" y="4716840"/>
            <a:ext cx="911307" cy="584775"/>
          </a:xfrm>
          <a:prstGeom prst="rect">
            <a:avLst/>
          </a:prstGeom>
          <a:noFill/>
        </p:spPr>
        <p:txBody>
          <a:bodyPr wrap="square" rtlCol="0">
            <a:spAutoFit/>
          </a:bodyPr>
          <a:lstStyle/>
          <a:p>
            <a:pPr algn="ctr"/>
            <a:r>
              <a:rPr lang="en-US" sz="1600" dirty="0" smtClean="0"/>
              <a:t>Practical exam</a:t>
            </a:r>
            <a:endParaRPr lang="en-US" sz="1600" dirty="0"/>
          </a:p>
        </p:txBody>
      </p:sp>
      <p:sp>
        <p:nvSpPr>
          <p:cNvPr id="28" name="Rectangle 27"/>
          <p:cNvSpPr/>
          <p:nvPr/>
        </p:nvSpPr>
        <p:spPr>
          <a:xfrm>
            <a:off x="6180817" y="1901583"/>
            <a:ext cx="1553527" cy="149104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smtClean="0"/>
              <a:t>Training review &amp; 9 RTCQI testing areas score</a:t>
            </a:r>
          </a:p>
        </p:txBody>
      </p:sp>
      <p:grpSp>
        <p:nvGrpSpPr>
          <p:cNvPr id="34" name="Group 33"/>
          <p:cNvGrpSpPr/>
          <p:nvPr/>
        </p:nvGrpSpPr>
        <p:grpSpPr>
          <a:xfrm rot="16200000">
            <a:off x="2532651" y="3637710"/>
            <a:ext cx="2323474" cy="419561"/>
            <a:chOff x="4423049" y="1103905"/>
            <a:chExt cx="3374931" cy="778211"/>
          </a:xfrm>
        </p:grpSpPr>
        <p:cxnSp>
          <p:nvCxnSpPr>
            <p:cNvPr id="35" name="Straight Connector 34"/>
            <p:cNvCxnSpPr/>
            <p:nvPr/>
          </p:nvCxnSpPr>
          <p:spPr>
            <a:xfrm rot="5400000">
              <a:off x="5849035" y="1300069"/>
              <a:ext cx="394696" cy="2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V="1">
              <a:off x="6109116" y="-202784"/>
              <a:ext cx="2617" cy="3374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4269964" y="1641481"/>
              <a:ext cx="334877" cy="10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595202" y="1679339"/>
              <a:ext cx="396395" cy="9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49" name="Straight Arrow Connector 2048"/>
          <p:cNvCxnSpPr>
            <a:stCxn id="8" idx="3"/>
          </p:cNvCxnSpPr>
          <p:nvPr/>
        </p:nvCxnSpPr>
        <p:spPr>
          <a:xfrm>
            <a:off x="2840194" y="3856111"/>
            <a:ext cx="412395" cy="11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530768" y="1183903"/>
            <a:ext cx="1834096" cy="523220"/>
          </a:xfrm>
          <a:prstGeom prst="rect">
            <a:avLst/>
          </a:prstGeom>
        </p:spPr>
        <p:txBody>
          <a:bodyPr wrap="square">
            <a:spAutoFit/>
          </a:bodyPr>
          <a:lstStyle/>
          <a:p>
            <a:pPr algn="ctr"/>
            <a:r>
              <a:rPr lang="en-US" sz="1400" dirty="0" smtClean="0"/>
              <a:t>Tester certification Competency Package </a:t>
            </a:r>
            <a:endParaRPr lang="en-US" sz="1400" dirty="0"/>
          </a:p>
        </p:txBody>
      </p:sp>
      <p:cxnSp>
        <p:nvCxnSpPr>
          <p:cNvPr id="45" name="Straight Arrow Connector 44"/>
          <p:cNvCxnSpPr/>
          <p:nvPr/>
        </p:nvCxnSpPr>
        <p:spPr>
          <a:xfrm flipV="1">
            <a:off x="5355300" y="5096777"/>
            <a:ext cx="849139" cy="21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220052" y="4165804"/>
            <a:ext cx="1490481" cy="168532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smtClean="0"/>
              <a:t>Direct </a:t>
            </a:r>
            <a:r>
              <a:rPr lang="en-US" sz="1400" dirty="0" smtClean="0"/>
              <a:t>Observation (</a:t>
            </a:r>
            <a:r>
              <a:rPr lang="en-US" sz="1400" dirty="0"/>
              <a:t>by Facilitator) </a:t>
            </a:r>
            <a:r>
              <a:rPr lang="en-US" sz="1400" dirty="0" smtClean="0"/>
              <a:t>of Examinee evaluating </a:t>
            </a:r>
            <a:r>
              <a:rPr lang="en-US" sz="1400" dirty="0" smtClean="0"/>
              <a:t>Tester</a:t>
            </a:r>
            <a:endParaRPr lang="en-US" sz="1400" dirty="0"/>
          </a:p>
        </p:txBody>
      </p:sp>
      <p:pic>
        <p:nvPicPr>
          <p:cNvPr id="2050" name="Picture 2" descr="http://www.how-to-study.com/study-skills-images/study-habits-studyi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910" y="2235440"/>
            <a:ext cx="827811" cy="776324"/>
          </a:xfrm>
          <a:prstGeom prst="rect">
            <a:avLst/>
          </a:prstGeom>
          <a:solidFill>
            <a:schemeClr val="bg1"/>
          </a:solidFill>
          <a:ln>
            <a:solidFill>
              <a:schemeClr val="bg1">
                <a:lumMod val="85000"/>
              </a:schemeClr>
            </a:solidFill>
          </a:ln>
          <a:extLst/>
        </p:spPr>
      </p:pic>
      <p:sp>
        <p:nvSpPr>
          <p:cNvPr id="61" name="Rectangle 60"/>
          <p:cNvSpPr/>
          <p:nvPr/>
        </p:nvSpPr>
        <p:spPr>
          <a:xfrm>
            <a:off x="8003204" y="2653241"/>
            <a:ext cx="1487416" cy="232810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Manual entry of competency results in central database </a:t>
            </a:r>
          </a:p>
          <a:p>
            <a:pPr algn="ctr"/>
            <a:r>
              <a:rPr lang="en-US" sz="1400" dirty="0" smtClean="0"/>
              <a:t>(Excel; District/Region)</a:t>
            </a:r>
            <a:endParaRPr lang="en-US" sz="1400" dirty="0"/>
          </a:p>
        </p:txBody>
      </p:sp>
      <p:pic>
        <p:nvPicPr>
          <p:cNvPr id="47" name="Picture 46"/>
          <p:cNvPicPr>
            <a:picLocks noChangeAspect="1"/>
          </p:cNvPicPr>
          <p:nvPr/>
        </p:nvPicPr>
        <p:blipFill rotWithShape="1">
          <a:blip r:embed="rId4"/>
          <a:srcRect l="8879" t="11031" r="23499" b="5267"/>
          <a:stretch/>
        </p:blipFill>
        <p:spPr>
          <a:xfrm>
            <a:off x="9682368" y="3304505"/>
            <a:ext cx="1559903" cy="1086094"/>
          </a:xfrm>
          <a:prstGeom prst="rect">
            <a:avLst/>
          </a:prstGeom>
        </p:spPr>
      </p:pic>
      <p:cxnSp>
        <p:nvCxnSpPr>
          <p:cNvPr id="46" name="Straight Arrow Connector 45"/>
          <p:cNvCxnSpPr/>
          <p:nvPr/>
        </p:nvCxnSpPr>
        <p:spPr>
          <a:xfrm>
            <a:off x="9468839" y="3804654"/>
            <a:ext cx="412395" cy="11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221" y="4444898"/>
            <a:ext cx="1373696" cy="1011252"/>
          </a:xfrm>
          <a:prstGeom prst="rect">
            <a:avLst/>
          </a:prstGeom>
        </p:spPr>
      </p:pic>
      <p:sp>
        <p:nvSpPr>
          <p:cNvPr id="7" name="Rectangle 6"/>
          <p:cNvSpPr/>
          <p:nvPr/>
        </p:nvSpPr>
        <p:spPr>
          <a:xfrm>
            <a:off x="6443831" y="68874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939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770" y="171451"/>
            <a:ext cx="6953500" cy="528955"/>
          </a:xfrm>
        </p:spPr>
        <p:txBody>
          <a:bodyPr>
            <a:noAutofit/>
          </a:bodyPr>
          <a:lstStyle/>
          <a:p>
            <a:pPr algn="ctr"/>
            <a:r>
              <a:rPr lang="en-US" sz="2000" b="1" dirty="0" smtClean="0">
                <a:solidFill>
                  <a:srgbClr val="0033CC"/>
                </a:solidFill>
                <a:latin typeface="+mn-lt"/>
                <a:ea typeface="+mn-ea"/>
                <a:cs typeface="+mn-cs"/>
              </a:rPr>
              <a:t>Tester Competency </a:t>
            </a:r>
            <a:r>
              <a:rPr lang="en-US" sz="2000" b="1" dirty="0">
                <a:solidFill>
                  <a:srgbClr val="0033CC"/>
                </a:solidFill>
                <a:latin typeface="+mn-lt"/>
                <a:ea typeface="+mn-ea"/>
                <a:cs typeface="+mn-cs"/>
              </a:rPr>
              <a:t>A</a:t>
            </a:r>
            <a:r>
              <a:rPr lang="en-US" sz="2000" b="1" dirty="0" smtClean="0">
                <a:solidFill>
                  <a:srgbClr val="0033CC"/>
                </a:solidFill>
                <a:latin typeface="+mn-lt"/>
                <a:ea typeface="+mn-ea"/>
                <a:cs typeface="+mn-cs"/>
              </a:rPr>
              <a:t>ssessment Steps and Tools</a:t>
            </a:r>
            <a:endParaRPr lang="en-US" sz="2000" b="1" dirty="0">
              <a:solidFill>
                <a:srgbClr val="0033CC"/>
              </a:solidFill>
              <a:latin typeface="+mn-lt"/>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1163058"/>
              </p:ext>
            </p:extLst>
          </p:nvPr>
        </p:nvGraphicFramePr>
        <p:xfrm>
          <a:off x="0" y="775170"/>
          <a:ext cx="12070080" cy="5822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116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942</Words>
  <Application>Microsoft Office PowerPoint</Application>
  <PresentationFormat>Widescreen</PresentationFormat>
  <Paragraphs>136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Candara</vt:lpstr>
      <vt:lpstr>Times New Roman</vt:lpstr>
      <vt:lpstr>Office Theme</vt:lpstr>
      <vt:lpstr>National HIV POCT Site and Personnel Certification Data Flow and Tools</vt:lpstr>
      <vt:lpstr>PowerPoint Presentation</vt:lpstr>
      <vt:lpstr>PowerPoint Presentation</vt:lpstr>
      <vt:lpstr>PowerPoint Presentation</vt:lpstr>
      <vt:lpstr>PowerPoint Presentation</vt:lpstr>
      <vt:lpstr>PowerPoint Presentation</vt:lpstr>
      <vt:lpstr>Tester Competency Assessment Steps and Tools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dc:title>
  <dc:creator>Kalou, Mireille B. (CDC/CGH/DGHT)</dc:creator>
  <cp:lastModifiedBy>Lee, Kemba (CDC/DDPHSIS/CGH/DGHT) (CTR)</cp:lastModifiedBy>
  <cp:revision>114</cp:revision>
  <cp:lastPrinted>2017-10-20T17:32:20Z</cp:lastPrinted>
  <dcterms:created xsi:type="dcterms:W3CDTF">2017-10-19T13:19:05Z</dcterms:created>
  <dcterms:modified xsi:type="dcterms:W3CDTF">2019-01-20T18:34:17Z</dcterms:modified>
</cp:coreProperties>
</file>